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23"/>
  </p:notesMasterIdLst>
  <p:sldIdLst>
    <p:sldId id="419" r:id="rId2"/>
    <p:sldId id="401" r:id="rId3"/>
    <p:sldId id="420" r:id="rId4"/>
    <p:sldId id="421" r:id="rId5"/>
    <p:sldId id="422" r:id="rId6"/>
    <p:sldId id="418" r:id="rId7"/>
    <p:sldId id="424" r:id="rId8"/>
    <p:sldId id="425" r:id="rId9"/>
    <p:sldId id="427" r:id="rId10"/>
    <p:sldId id="403" r:id="rId11"/>
    <p:sldId id="406" r:id="rId12"/>
    <p:sldId id="408" r:id="rId13"/>
    <p:sldId id="412" r:id="rId14"/>
    <p:sldId id="413" r:id="rId15"/>
    <p:sldId id="414" r:id="rId16"/>
    <p:sldId id="415" r:id="rId17"/>
    <p:sldId id="428" r:id="rId18"/>
    <p:sldId id="416" r:id="rId19"/>
    <p:sldId id="417" r:id="rId20"/>
    <p:sldId id="322" r:id="rId21"/>
    <p:sldId id="42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w, Jessica" initials="AJ" lastIdx="6" clrIdx="0">
    <p:extLst>
      <p:ext uri="{19B8F6BF-5375-455C-9EA6-DF929625EA0E}">
        <p15:presenceInfo xmlns:p15="http://schemas.microsoft.com/office/powerpoint/2012/main" userId="S-1-5-21-3029572067-2639932210-3291417164-296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8B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9" autoAdjust="0"/>
    <p:restoredTop sz="59045" autoAdjust="0"/>
  </p:normalViewPr>
  <p:slideViewPr>
    <p:cSldViewPr snapToGrid="0">
      <p:cViewPr varScale="1">
        <p:scale>
          <a:sx n="68" d="100"/>
          <a:sy n="68" d="100"/>
        </p:scale>
        <p:origin x="1920" y="6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090C4B-2F75-487E-9153-D2C75AA5CB49}" type="doc">
      <dgm:prSet loTypeId="urn:microsoft.com/office/officeart/2005/8/layout/cycle1" loCatId="cycle" qsTypeId="urn:microsoft.com/office/officeart/2005/8/quickstyle/simple2" qsCatId="simple" csTypeId="urn:microsoft.com/office/officeart/2005/8/colors/accent1_2" csCatId="accent1" phldr="1"/>
      <dgm:spPr/>
      <dgm:t>
        <a:bodyPr/>
        <a:lstStyle/>
        <a:p>
          <a:endParaRPr lang="en-US"/>
        </a:p>
      </dgm:t>
    </dgm:pt>
    <dgm:pt modelId="{15E86FB7-9758-4337-86D1-9B0107AB08C5}">
      <dgm:prSet phldrT="[Text]"/>
      <dgm:spPr>
        <a:xfrm>
          <a:off x="3813161" y="96032"/>
          <a:ext cx="1539106" cy="1539106"/>
        </a:xfrm>
        <a:prstGeom prst="rect">
          <a:avLst/>
        </a:prstGeom>
        <a:noFill/>
        <a:ln>
          <a:noFill/>
        </a:ln>
        <a:effectLst/>
      </dgm:spPr>
      <dgm:t>
        <a:bodyPr/>
        <a:lstStyle/>
        <a:p>
          <a:r>
            <a:rPr lang="en-US" dirty="0">
              <a:solidFill>
                <a:sysClr val="windowText" lastClr="000000">
                  <a:hueOff val="0"/>
                  <a:satOff val="0"/>
                  <a:lumOff val="0"/>
                  <a:alphaOff val="0"/>
                </a:sysClr>
              </a:solidFill>
              <a:latin typeface="Calibri"/>
              <a:ea typeface="+mn-ea"/>
              <a:cs typeface="+mn-cs"/>
            </a:rPr>
            <a:t>Data</a:t>
          </a:r>
        </a:p>
      </dgm:t>
    </dgm:pt>
    <dgm:pt modelId="{BB6FE05D-24DA-4EE6-A49D-86B394100864}" type="parTrans" cxnId="{35769729-1E49-4582-A33C-2120E9A78EC6}">
      <dgm:prSet/>
      <dgm:spPr/>
      <dgm:t>
        <a:bodyPr/>
        <a:lstStyle/>
        <a:p>
          <a:endParaRPr lang="en-US"/>
        </a:p>
      </dgm:t>
    </dgm:pt>
    <dgm:pt modelId="{04774EB1-C418-44BC-8AFC-A00878C1DD7F}" type="sibTrans" cxnId="{35769729-1E49-4582-A33C-2120E9A78EC6}">
      <dgm:prSet/>
      <dgm:spPr>
        <a:xfrm>
          <a:off x="1104339" y="-560"/>
          <a:ext cx="4344521" cy="4344521"/>
        </a:xfrm>
        <a:prstGeom prst="circularArrow">
          <a:avLst>
            <a:gd name="adj1" fmla="val 6908"/>
            <a:gd name="adj2" fmla="val 465835"/>
            <a:gd name="adj3" fmla="val 547384"/>
            <a:gd name="adj4" fmla="val 20586782"/>
            <a:gd name="adj5" fmla="val 8059"/>
          </a:avLst>
        </a:prstGeom>
        <a:solidFill>
          <a:srgbClr val="4F81BD">
            <a:hueOff val="0"/>
            <a:satOff val="0"/>
            <a:lumOff val="0"/>
            <a:alphaOff val="0"/>
          </a:srgbClr>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dgm:spPr>
      <dgm:t>
        <a:bodyPr/>
        <a:lstStyle/>
        <a:p>
          <a:endParaRPr lang="en-US"/>
        </a:p>
      </dgm:t>
    </dgm:pt>
    <dgm:pt modelId="{1C2FA206-D3EF-4666-A5DE-4A3F8DAA034C}">
      <dgm:prSet phldrT="[Text]"/>
      <dgm:spPr>
        <a:xfrm>
          <a:off x="3813161" y="2708261"/>
          <a:ext cx="1539106" cy="1539106"/>
        </a:xfrm>
        <a:prstGeom prst="rect">
          <a:avLst/>
        </a:prstGeom>
        <a:noFill/>
        <a:ln>
          <a:noFill/>
        </a:ln>
        <a:effectLst/>
      </dgm:spPr>
      <dgm:t>
        <a:bodyPr/>
        <a:lstStyle/>
        <a:p>
          <a:r>
            <a:rPr lang="en-US" dirty="0">
              <a:solidFill>
                <a:sysClr val="windowText" lastClr="000000">
                  <a:hueOff val="0"/>
                  <a:satOff val="0"/>
                  <a:lumOff val="0"/>
                  <a:alphaOff val="0"/>
                </a:sysClr>
              </a:solidFill>
              <a:latin typeface="Calibri"/>
              <a:ea typeface="+mn-ea"/>
              <a:cs typeface="+mn-cs"/>
            </a:rPr>
            <a:t>Metrics</a:t>
          </a:r>
        </a:p>
      </dgm:t>
    </dgm:pt>
    <dgm:pt modelId="{22DDA179-DF84-4A20-962E-BC896D03A43D}" type="parTrans" cxnId="{05ECD94E-0BAD-4303-BEAF-1D2595849545}">
      <dgm:prSet/>
      <dgm:spPr/>
      <dgm:t>
        <a:bodyPr/>
        <a:lstStyle/>
        <a:p>
          <a:endParaRPr lang="en-US"/>
        </a:p>
      </dgm:t>
    </dgm:pt>
    <dgm:pt modelId="{F5C5E046-9311-4536-9B25-79FEA0F9A087}" type="sibTrans" cxnId="{05ECD94E-0BAD-4303-BEAF-1D2595849545}">
      <dgm:prSet/>
      <dgm:spPr>
        <a:xfrm>
          <a:off x="1104339" y="-560"/>
          <a:ext cx="4344521" cy="4344521"/>
        </a:xfrm>
        <a:prstGeom prst="circularArrow">
          <a:avLst>
            <a:gd name="adj1" fmla="val 6908"/>
            <a:gd name="adj2" fmla="val 465835"/>
            <a:gd name="adj3" fmla="val 5947384"/>
            <a:gd name="adj4" fmla="val 4386782"/>
            <a:gd name="adj5" fmla="val 8059"/>
          </a:avLst>
        </a:prstGeom>
        <a:solidFill>
          <a:srgbClr val="4F81BD">
            <a:hueOff val="0"/>
            <a:satOff val="0"/>
            <a:lumOff val="0"/>
            <a:alphaOff val="0"/>
          </a:srgbClr>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dgm:spPr>
      <dgm:t>
        <a:bodyPr/>
        <a:lstStyle/>
        <a:p>
          <a:endParaRPr lang="en-US"/>
        </a:p>
      </dgm:t>
    </dgm:pt>
    <dgm:pt modelId="{72BF4923-A8D5-479E-B824-261E801614CA}">
      <dgm:prSet phldrT="[Text]"/>
      <dgm:spPr>
        <a:xfrm>
          <a:off x="1200932" y="2708261"/>
          <a:ext cx="1539106" cy="1539106"/>
        </a:xfrm>
        <a:prstGeom prst="rect">
          <a:avLst/>
        </a:prstGeom>
        <a:noFill/>
        <a:ln>
          <a:noFill/>
        </a:ln>
        <a:effectLst/>
      </dgm:spPr>
      <dgm:t>
        <a:bodyPr/>
        <a:lstStyle/>
        <a:p>
          <a:r>
            <a:rPr lang="en-US" dirty="0">
              <a:solidFill>
                <a:sysClr val="windowText" lastClr="000000">
                  <a:hueOff val="0"/>
                  <a:satOff val="0"/>
                  <a:lumOff val="0"/>
                  <a:alphaOff val="0"/>
                </a:sysClr>
              </a:solidFill>
              <a:latin typeface="Calibri"/>
              <a:ea typeface="+mn-ea"/>
              <a:cs typeface="+mn-cs"/>
            </a:rPr>
            <a:t>Understanding</a:t>
          </a:r>
        </a:p>
      </dgm:t>
    </dgm:pt>
    <dgm:pt modelId="{8F615F94-4C34-4403-BCBF-E3E56CDB35A2}" type="parTrans" cxnId="{CCE28570-1363-4AD0-8455-7A670AA09562}">
      <dgm:prSet/>
      <dgm:spPr/>
      <dgm:t>
        <a:bodyPr/>
        <a:lstStyle/>
        <a:p>
          <a:endParaRPr lang="en-US"/>
        </a:p>
      </dgm:t>
    </dgm:pt>
    <dgm:pt modelId="{B0699B32-E8C9-4C12-A850-433D7939889B}" type="sibTrans" cxnId="{CCE28570-1363-4AD0-8455-7A670AA09562}">
      <dgm:prSet/>
      <dgm:spPr>
        <a:xfrm>
          <a:off x="1104339" y="-560"/>
          <a:ext cx="4344521" cy="4344521"/>
        </a:xfrm>
        <a:prstGeom prst="circularArrow">
          <a:avLst>
            <a:gd name="adj1" fmla="val 6908"/>
            <a:gd name="adj2" fmla="val 465835"/>
            <a:gd name="adj3" fmla="val 11347384"/>
            <a:gd name="adj4" fmla="val 9786782"/>
            <a:gd name="adj5" fmla="val 8059"/>
          </a:avLst>
        </a:prstGeom>
        <a:solidFill>
          <a:srgbClr val="4F81BD">
            <a:hueOff val="0"/>
            <a:satOff val="0"/>
            <a:lumOff val="0"/>
            <a:alphaOff val="0"/>
          </a:srgbClr>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dgm:spPr>
      <dgm:t>
        <a:bodyPr/>
        <a:lstStyle/>
        <a:p>
          <a:endParaRPr lang="en-US"/>
        </a:p>
      </dgm:t>
    </dgm:pt>
    <dgm:pt modelId="{57B926A8-AE4A-4A54-9084-58E2ED0B49E6}">
      <dgm:prSet phldrT="[Text]"/>
      <dgm:spPr>
        <a:xfrm>
          <a:off x="1200932" y="96032"/>
          <a:ext cx="1539106" cy="1539106"/>
        </a:xfrm>
        <a:prstGeom prst="rect">
          <a:avLst/>
        </a:prstGeom>
        <a:noFill/>
        <a:ln>
          <a:noFill/>
        </a:ln>
        <a:effectLst/>
      </dgm:spPr>
      <dgm:t>
        <a:bodyPr/>
        <a:lstStyle/>
        <a:p>
          <a:r>
            <a:rPr lang="en-US" dirty="0">
              <a:solidFill>
                <a:sysClr val="windowText" lastClr="000000">
                  <a:hueOff val="0"/>
                  <a:satOff val="0"/>
                  <a:lumOff val="0"/>
                  <a:alphaOff val="0"/>
                </a:sysClr>
              </a:solidFill>
              <a:latin typeface="Calibri"/>
              <a:ea typeface="+mn-ea"/>
              <a:cs typeface="+mn-cs"/>
            </a:rPr>
            <a:t>Feedback</a:t>
          </a:r>
        </a:p>
      </dgm:t>
    </dgm:pt>
    <dgm:pt modelId="{AD826115-E902-4D85-881D-263BE01F6384}" type="parTrans" cxnId="{5D2FE87B-9768-47E2-BB8B-E23A35EA24D7}">
      <dgm:prSet/>
      <dgm:spPr/>
      <dgm:t>
        <a:bodyPr/>
        <a:lstStyle/>
        <a:p>
          <a:endParaRPr lang="en-US"/>
        </a:p>
      </dgm:t>
    </dgm:pt>
    <dgm:pt modelId="{D22114E0-B600-4A9B-9AC6-1E26565E614C}" type="sibTrans" cxnId="{5D2FE87B-9768-47E2-BB8B-E23A35EA24D7}">
      <dgm:prSet/>
      <dgm:spPr>
        <a:xfrm>
          <a:off x="1104339" y="-560"/>
          <a:ext cx="4344521" cy="4344521"/>
        </a:xfrm>
        <a:prstGeom prst="circularArrow">
          <a:avLst>
            <a:gd name="adj1" fmla="val 6908"/>
            <a:gd name="adj2" fmla="val 465835"/>
            <a:gd name="adj3" fmla="val 16747384"/>
            <a:gd name="adj4" fmla="val 15186782"/>
            <a:gd name="adj5" fmla="val 8059"/>
          </a:avLst>
        </a:prstGeom>
        <a:solidFill>
          <a:srgbClr val="4F81BD">
            <a:hueOff val="0"/>
            <a:satOff val="0"/>
            <a:lumOff val="0"/>
            <a:alphaOff val="0"/>
          </a:srgbClr>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dgm:spPr>
      <dgm:t>
        <a:bodyPr/>
        <a:lstStyle/>
        <a:p>
          <a:endParaRPr lang="en-US"/>
        </a:p>
      </dgm:t>
    </dgm:pt>
    <dgm:pt modelId="{744EB8AF-448D-4FB5-A9DB-43D64D3C5B62}" type="pres">
      <dgm:prSet presAssocID="{B6090C4B-2F75-487E-9153-D2C75AA5CB49}" presName="cycle" presStyleCnt="0">
        <dgm:presLayoutVars>
          <dgm:dir/>
          <dgm:resizeHandles val="exact"/>
        </dgm:presLayoutVars>
      </dgm:prSet>
      <dgm:spPr/>
      <dgm:t>
        <a:bodyPr/>
        <a:lstStyle/>
        <a:p>
          <a:endParaRPr lang="en-US"/>
        </a:p>
      </dgm:t>
    </dgm:pt>
    <dgm:pt modelId="{ADD0D204-85D7-411E-B035-5090507BE6F9}" type="pres">
      <dgm:prSet presAssocID="{15E86FB7-9758-4337-86D1-9B0107AB08C5}" presName="dummy" presStyleCnt="0"/>
      <dgm:spPr/>
    </dgm:pt>
    <dgm:pt modelId="{75E2D0F0-F360-4A03-B3CB-4EA2A1D12987}" type="pres">
      <dgm:prSet presAssocID="{15E86FB7-9758-4337-86D1-9B0107AB08C5}" presName="node" presStyleLbl="revTx" presStyleIdx="0" presStyleCnt="4" custScaleX="105809" custScaleY="57862">
        <dgm:presLayoutVars>
          <dgm:bulletEnabled val="1"/>
        </dgm:presLayoutVars>
      </dgm:prSet>
      <dgm:spPr/>
      <dgm:t>
        <a:bodyPr/>
        <a:lstStyle/>
        <a:p>
          <a:endParaRPr lang="en-US"/>
        </a:p>
      </dgm:t>
    </dgm:pt>
    <dgm:pt modelId="{B4A153FC-ACC7-4DDD-9B24-0EC51FF1C95B}" type="pres">
      <dgm:prSet presAssocID="{04774EB1-C418-44BC-8AFC-A00878C1DD7F}" presName="sibTrans" presStyleLbl="node1" presStyleIdx="0" presStyleCnt="4"/>
      <dgm:spPr/>
      <dgm:t>
        <a:bodyPr/>
        <a:lstStyle/>
        <a:p>
          <a:endParaRPr lang="en-US"/>
        </a:p>
      </dgm:t>
    </dgm:pt>
    <dgm:pt modelId="{FE1B3357-D2A9-4F6D-BD68-76FEC0B7CEEF}" type="pres">
      <dgm:prSet presAssocID="{1C2FA206-D3EF-4666-A5DE-4A3F8DAA034C}" presName="dummy" presStyleCnt="0"/>
      <dgm:spPr/>
    </dgm:pt>
    <dgm:pt modelId="{5C32A6AC-F783-427F-A15C-C4BD9C4515FE}" type="pres">
      <dgm:prSet presAssocID="{1C2FA206-D3EF-4666-A5DE-4A3F8DAA034C}" presName="node" presStyleLbl="revTx" presStyleIdx="1" presStyleCnt="4">
        <dgm:presLayoutVars>
          <dgm:bulletEnabled val="1"/>
        </dgm:presLayoutVars>
      </dgm:prSet>
      <dgm:spPr/>
      <dgm:t>
        <a:bodyPr/>
        <a:lstStyle/>
        <a:p>
          <a:endParaRPr lang="en-US"/>
        </a:p>
      </dgm:t>
    </dgm:pt>
    <dgm:pt modelId="{F901D26C-BF74-4248-97A2-99A8269549B2}" type="pres">
      <dgm:prSet presAssocID="{F5C5E046-9311-4536-9B25-79FEA0F9A087}" presName="sibTrans" presStyleLbl="node1" presStyleIdx="1" presStyleCnt="4"/>
      <dgm:spPr/>
      <dgm:t>
        <a:bodyPr/>
        <a:lstStyle/>
        <a:p>
          <a:endParaRPr lang="en-US"/>
        </a:p>
      </dgm:t>
    </dgm:pt>
    <dgm:pt modelId="{C2FB52AE-D3C1-4DC9-9DA2-411A2C1A31C1}" type="pres">
      <dgm:prSet presAssocID="{72BF4923-A8D5-479E-B824-261E801614CA}" presName="dummy" presStyleCnt="0"/>
      <dgm:spPr/>
    </dgm:pt>
    <dgm:pt modelId="{80C9EEC9-355F-47A2-BCF4-5E48405DB75C}" type="pres">
      <dgm:prSet presAssocID="{72BF4923-A8D5-479E-B824-261E801614CA}" presName="node" presStyleLbl="revTx" presStyleIdx="2" presStyleCnt="4" custScaleX="117946">
        <dgm:presLayoutVars>
          <dgm:bulletEnabled val="1"/>
        </dgm:presLayoutVars>
      </dgm:prSet>
      <dgm:spPr/>
      <dgm:t>
        <a:bodyPr/>
        <a:lstStyle/>
        <a:p>
          <a:endParaRPr lang="en-US"/>
        </a:p>
      </dgm:t>
    </dgm:pt>
    <dgm:pt modelId="{0AEBC400-C25F-491B-85D5-DF8C927E9D08}" type="pres">
      <dgm:prSet presAssocID="{B0699B32-E8C9-4C12-A850-433D7939889B}" presName="sibTrans" presStyleLbl="node1" presStyleIdx="2" presStyleCnt="4"/>
      <dgm:spPr/>
      <dgm:t>
        <a:bodyPr/>
        <a:lstStyle/>
        <a:p>
          <a:endParaRPr lang="en-US"/>
        </a:p>
      </dgm:t>
    </dgm:pt>
    <dgm:pt modelId="{DDB85312-332D-4110-8436-7A9AFBBB029F}" type="pres">
      <dgm:prSet presAssocID="{57B926A8-AE4A-4A54-9084-58E2ED0B49E6}" presName="dummy" presStyleCnt="0"/>
      <dgm:spPr/>
    </dgm:pt>
    <dgm:pt modelId="{FF9F3E08-0FD4-4007-A33B-C6F61EA07856}" type="pres">
      <dgm:prSet presAssocID="{57B926A8-AE4A-4A54-9084-58E2ED0B49E6}" presName="node" presStyleLbl="revTx" presStyleIdx="3" presStyleCnt="4">
        <dgm:presLayoutVars>
          <dgm:bulletEnabled val="1"/>
        </dgm:presLayoutVars>
      </dgm:prSet>
      <dgm:spPr/>
      <dgm:t>
        <a:bodyPr/>
        <a:lstStyle/>
        <a:p>
          <a:endParaRPr lang="en-US"/>
        </a:p>
      </dgm:t>
    </dgm:pt>
    <dgm:pt modelId="{C4498723-578F-49FE-8937-DC006D3B7FD5}" type="pres">
      <dgm:prSet presAssocID="{D22114E0-B600-4A9B-9AC6-1E26565E614C}" presName="sibTrans" presStyleLbl="node1" presStyleIdx="3" presStyleCnt="4" custLinFactNeighborX="-944" custLinFactNeighborY="6477"/>
      <dgm:spPr/>
      <dgm:t>
        <a:bodyPr/>
        <a:lstStyle/>
        <a:p>
          <a:endParaRPr lang="en-US"/>
        </a:p>
      </dgm:t>
    </dgm:pt>
  </dgm:ptLst>
  <dgm:cxnLst>
    <dgm:cxn modelId="{A87C6056-D631-4D6C-8477-5724ADE58D8B}" type="presOf" srcId="{B0699B32-E8C9-4C12-A850-433D7939889B}" destId="{0AEBC400-C25F-491B-85D5-DF8C927E9D08}" srcOrd="0" destOrd="0" presId="urn:microsoft.com/office/officeart/2005/8/layout/cycle1"/>
    <dgm:cxn modelId="{A696D548-B89A-4723-9FFE-4668F2899CA8}" type="presOf" srcId="{B6090C4B-2F75-487E-9153-D2C75AA5CB49}" destId="{744EB8AF-448D-4FB5-A9DB-43D64D3C5B62}" srcOrd="0" destOrd="0" presId="urn:microsoft.com/office/officeart/2005/8/layout/cycle1"/>
    <dgm:cxn modelId="{5D49052B-89E7-4E4F-9313-EBE4DA6C02A3}" type="presOf" srcId="{04774EB1-C418-44BC-8AFC-A00878C1DD7F}" destId="{B4A153FC-ACC7-4DDD-9B24-0EC51FF1C95B}" srcOrd="0" destOrd="0" presId="urn:microsoft.com/office/officeart/2005/8/layout/cycle1"/>
    <dgm:cxn modelId="{35769729-1E49-4582-A33C-2120E9A78EC6}" srcId="{B6090C4B-2F75-487E-9153-D2C75AA5CB49}" destId="{15E86FB7-9758-4337-86D1-9B0107AB08C5}" srcOrd="0" destOrd="0" parTransId="{BB6FE05D-24DA-4EE6-A49D-86B394100864}" sibTransId="{04774EB1-C418-44BC-8AFC-A00878C1DD7F}"/>
    <dgm:cxn modelId="{05ECD94E-0BAD-4303-BEAF-1D2595849545}" srcId="{B6090C4B-2F75-487E-9153-D2C75AA5CB49}" destId="{1C2FA206-D3EF-4666-A5DE-4A3F8DAA034C}" srcOrd="1" destOrd="0" parTransId="{22DDA179-DF84-4A20-962E-BC896D03A43D}" sibTransId="{F5C5E046-9311-4536-9B25-79FEA0F9A087}"/>
    <dgm:cxn modelId="{3C37468D-21C8-40D8-9A84-B069E1B36386}" type="presOf" srcId="{72BF4923-A8D5-479E-B824-261E801614CA}" destId="{80C9EEC9-355F-47A2-BCF4-5E48405DB75C}" srcOrd="0" destOrd="0" presId="urn:microsoft.com/office/officeart/2005/8/layout/cycle1"/>
    <dgm:cxn modelId="{5D2FE87B-9768-47E2-BB8B-E23A35EA24D7}" srcId="{B6090C4B-2F75-487E-9153-D2C75AA5CB49}" destId="{57B926A8-AE4A-4A54-9084-58E2ED0B49E6}" srcOrd="3" destOrd="0" parTransId="{AD826115-E902-4D85-881D-263BE01F6384}" sibTransId="{D22114E0-B600-4A9B-9AC6-1E26565E614C}"/>
    <dgm:cxn modelId="{D8D5CEA3-02BA-4808-9297-73AE63C54FF8}" type="presOf" srcId="{1C2FA206-D3EF-4666-A5DE-4A3F8DAA034C}" destId="{5C32A6AC-F783-427F-A15C-C4BD9C4515FE}" srcOrd="0" destOrd="0" presId="urn:microsoft.com/office/officeart/2005/8/layout/cycle1"/>
    <dgm:cxn modelId="{A0CC397C-E250-43E2-ADDB-2F8B0FC56DB7}" type="presOf" srcId="{57B926A8-AE4A-4A54-9084-58E2ED0B49E6}" destId="{FF9F3E08-0FD4-4007-A33B-C6F61EA07856}" srcOrd="0" destOrd="0" presId="urn:microsoft.com/office/officeart/2005/8/layout/cycle1"/>
    <dgm:cxn modelId="{20A5FADD-E269-4A7F-AE6D-0AB442EB5B8A}" type="presOf" srcId="{F5C5E046-9311-4536-9B25-79FEA0F9A087}" destId="{F901D26C-BF74-4248-97A2-99A8269549B2}" srcOrd="0" destOrd="0" presId="urn:microsoft.com/office/officeart/2005/8/layout/cycle1"/>
    <dgm:cxn modelId="{08DF6013-1239-4D3F-B5FD-EEA83B6E4BF6}" type="presOf" srcId="{15E86FB7-9758-4337-86D1-9B0107AB08C5}" destId="{75E2D0F0-F360-4A03-B3CB-4EA2A1D12987}" srcOrd="0" destOrd="0" presId="urn:microsoft.com/office/officeart/2005/8/layout/cycle1"/>
    <dgm:cxn modelId="{92438A08-29B4-42BB-B440-C4649C2433E7}" type="presOf" srcId="{D22114E0-B600-4A9B-9AC6-1E26565E614C}" destId="{C4498723-578F-49FE-8937-DC006D3B7FD5}" srcOrd="0" destOrd="0" presId="urn:microsoft.com/office/officeart/2005/8/layout/cycle1"/>
    <dgm:cxn modelId="{CCE28570-1363-4AD0-8455-7A670AA09562}" srcId="{B6090C4B-2F75-487E-9153-D2C75AA5CB49}" destId="{72BF4923-A8D5-479E-B824-261E801614CA}" srcOrd="2" destOrd="0" parTransId="{8F615F94-4C34-4403-BCBF-E3E56CDB35A2}" sibTransId="{B0699B32-E8C9-4C12-A850-433D7939889B}"/>
    <dgm:cxn modelId="{901090CB-47CD-43C1-8664-B418CAAAC533}" type="presParOf" srcId="{744EB8AF-448D-4FB5-A9DB-43D64D3C5B62}" destId="{ADD0D204-85D7-411E-B035-5090507BE6F9}" srcOrd="0" destOrd="0" presId="urn:microsoft.com/office/officeart/2005/8/layout/cycle1"/>
    <dgm:cxn modelId="{E9FA4067-7A6F-4546-BD7F-EE753972F7FD}" type="presParOf" srcId="{744EB8AF-448D-4FB5-A9DB-43D64D3C5B62}" destId="{75E2D0F0-F360-4A03-B3CB-4EA2A1D12987}" srcOrd="1" destOrd="0" presId="urn:microsoft.com/office/officeart/2005/8/layout/cycle1"/>
    <dgm:cxn modelId="{C8CE392E-F867-4537-8D8D-B0EEB05064E8}" type="presParOf" srcId="{744EB8AF-448D-4FB5-A9DB-43D64D3C5B62}" destId="{B4A153FC-ACC7-4DDD-9B24-0EC51FF1C95B}" srcOrd="2" destOrd="0" presId="urn:microsoft.com/office/officeart/2005/8/layout/cycle1"/>
    <dgm:cxn modelId="{2AC3F9FC-E2A1-4392-90D0-BFE4BAB8E6CE}" type="presParOf" srcId="{744EB8AF-448D-4FB5-A9DB-43D64D3C5B62}" destId="{FE1B3357-D2A9-4F6D-BD68-76FEC0B7CEEF}" srcOrd="3" destOrd="0" presId="urn:microsoft.com/office/officeart/2005/8/layout/cycle1"/>
    <dgm:cxn modelId="{E4A885D9-FF4E-4132-A7BD-372718CB3ECB}" type="presParOf" srcId="{744EB8AF-448D-4FB5-A9DB-43D64D3C5B62}" destId="{5C32A6AC-F783-427F-A15C-C4BD9C4515FE}" srcOrd="4" destOrd="0" presId="urn:microsoft.com/office/officeart/2005/8/layout/cycle1"/>
    <dgm:cxn modelId="{F9C7CFC7-8816-469F-803B-0FF1307798A6}" type="presParOf" srcId="{744EB8AF-448D-4FB5-A9DB-43D64D3C5B62}" destId="{F901D26C-BF74-4248-97A2-99A8269549B2}" srcOrd="5" destOrd="0" presId="urn:microsoft.com/office/officeart/2005/8/layout/cycle1"/>
    <dgm:cxn modelId="{501D2C83-ABCC-4E79-BA6C-73A836C9EF5E}" type="presParOf" srcId="{744EB8AF-448D-4FB5-A9DB-43D64D3C5B62}" destId="{C2FB52AE-D3C1-4DC9-9DA2-411A2C1A31C1}" srcOrd="6" destOrd="0" presId="urn:microsoft.com/office/officeart/2005/8/layout/cycle1"/>
    <dgm:cxn modelId="{9DF4F086-4F97-4C68-8197-5D421180EFC5}" type="presParOf" srcId="{744EB8AF-448D-4FB5-A9DB-43D64D3C5B62}" destId="{80C9EEC9-355F-47A2-BCF4-5E48405DB75C}" srcOrd="7" destOrd="0" presId="urn:microsoft.com/office/officeart/2005/8/layout/cycle1"/>
    <dgm:cxn modelId="{4C36993B-FEF7-42AA-89DD-170F7D3F51A0}" type="presParOf" srcId="{744EB8AF-448D-4FB5-A9DB-43D64D3C5B62}" destId="{0AEBC400-C25F-491B-85D5-DF8C927E9D08}" srcOrd="8" destOrd="0" presId="urn:microsoft.com/office/officeart/2005/8/layout/cycle1"/>
    <dgm:cxn modelId="{5EAB764C-8613-46A0-9B4A-372D800D2C67}" type="presParOf" srcId="{744EB8AF-448D-4FB5-A9DB-43D64D3C5B62}" destId="{DDB85312-332D-4110-8436-7A9AFBBB029F}" srcOrd="9" destOrd="0" presId="urn:microsoft.com/office/officeart/2005/8/layout/cycle1"/>
    <dgm:cxn modelId="{C545BA44-1A58-471F-B6AC-89304D0A159D}" type="presParOf" srcId="{744EB8AF-448D-4FB5-A9DB-43D64D3C5B62}" destId="{FF9F3E08-0FD4-4007-A33B-C6F61EA07856}" srcOrd="10" destOrd="0" presId="urn:microsoft.com/office/officeart/2005/8/layout/cycle1"/>
    <dgm:cxn modelId="{284A8296-139D-4CAA-A187-8C6D143090AC}" type="presParOf" srcId="{744EB8AF-448D-4FB5-A9DB-43D64D3C5B62}" destId="{C4498723-578F-49FE-8937-DC006D3B7FD5}"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E2D0F0-F360-4A03-B3CB-4EA2A1D12987}">
      <dsp:nvSpPr>
        <dsp:cNvPr id="0" name=""/>
        <dsp:cNvSpPr/>
      </dsp:nvSpPr>
      <dsp:spPr>
        <a:xfrm>
          <a:off x="4515162" y="500389"/>
          <a:ext cx="1936197" cy="1058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a:solidFill>
                <a:sysClr val="windowText" lastClr="000000">
                  <a:hueOff val="0"/>
                  <a:satOff val="0"/>
                  <a:lumOff val="0"/>
                  <a:alphaOff val="0"/>
                </a:sysClr>
              </a:solidFill>
              <a:latin typeface="Calibri"/>
              <a:ea typeface="+mn-ea"/>
              <a:cs typeface="+mn-cs"/>
            </a:rPr>
            <a:t>Data</a:t>
          </a:r>
        </a:p>
      </dsp:txBody>
      <dsp:txXfrm>
        <a:off x="4515162" y="500389"/>
        <a:ext cx="1936197" cy="1058816"/>
      </dsp:txXfrm>
    </dsp:sp>
    <dsp:sp modelId="{B4A153FC-ACC7-4DDD-9B24-0EC51FF1C95B}">
      <dsp:nvSpPr>
        <dsp:cNvPr id="0" name=""/>
        <dsp:cNvSpPr/>
      </dsp:nvSpPr>
      <dsp:spPr>
        <a:xfrm>
          <a:off x="1345350" y="-397"/>
          <a:ext cx="5168106" cy="5168106"/>
        </a:xfrm>
        <a:prstGeom prst="circularArrow">
          <a:avLst>
            <a:gd name="adj1" fmla="val 6908"/>
            <a:gd name="adj2" fmla="val 465835"/>
            <a:gd name="adj3" fmla="val 547384"/>
            <a:gd name="adj4" fmla="val 20586782"/>
            <a:gd name="adj5" fmla="val 8059"/>
          </a:avLst>
        </a:prstGeom>
        <a:solidFill>
          <a:srgbClr val="4F81BD">
            <a:hueOff val="0"/>
            <a:satOff val="0"/>
            <a:lumOff val="0"/>
            <a:alphaOff val="0"/>
          </a:srgbClr>
        </a:solidFill>
        <a:ln w="38100" cap="flat" cmpd="sng" algn="ctr">
          <a:solidFill>
            <a:sysClr val="window" lastClr="FFFFFF">
              <a:hueOff val="0"/>
              <a:satOff val="0"/>
              <a:lumOff val="0"/>
              <a:alphaOff val="0"/>
            </a:sys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C32A6AC-F783-427F-A15C-C4BD9C4515FE}">
      <dsp:nvSpPr>
        <dsp:cNvPr id="0" name=""/>
        <dsp:cNvSpPr/>
      </dsp:nvSpPr>
      <dsp:spPr>
        <a:xfrm>
          <a:off x="4568312" y="3222564"/>
          <a:ext cx="1829898" cy="1829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a:solidFill>
                <a:sysClr val="windowText" lastClr="000000">
                  <a:hueOff val="0"/>
                  <a:satOff val="0"/>
                  <a:lumOff val="0"/>
                  <a:alphaOff val="0"/>
                </a:sysClr>
              </a:solidFill>
              <a:latin typeface="Calibri"/>
              <a:ea typeface="+mn-ea"/>
              <a:cs typeface="+mn-cs"/>
            </a:rPr>
            <a:t>Metrics</a:t>
          </a:r>
        </a:p>
      </dsp:txBody>
      <dsp:txXfrm>
        <a:off x="4568312" y="3222564"/>
        <a:ext cx="1829898" cy="1829898"/>
      </dsp:txXfrm>
    </dsp:sp>
    <dsp:sp modelId="{F901D26C-BF74-4248-97A2-99A8269549B2}">
      <dsp:nvSpPr>
        <dsp:cNvPr id="0" name=""/>
        <dsp:cNvSpPr/>
      </dsp:nvSpPr>
      <dsp:spPr>
        <a:xfrm>
          <a:off x="1345350" y="-397"/>
          <a:ext cx="5168106" cy="5168106"/>
        </a:xfrm>
        <a:prstGeom prst="circularArrow">
          <a:avLst>
            <a:gd name="adj1" fmla="val 6908"/>
            <a:gd name="adj2" fmla="val 465835"/>
            <a:gd name="adj3" fmla="val 5947384"/>
            <a:gd name="adj4" fmla="val 4386782"/>
            <a:gd name="adj5" fmla="val 8059"/>
          </a:avLst>
        </a:prstGeom>
        <a:solidFill>
          <a:srgbClr val="4F81BD">
            <a:hueOff val="0"/>
            <a:satOff val="0"/>
            <a:lumOff val="0"/>
            <a:alphaOff val="0"/>
          </a:srgbClr>
        </a:solidFill>
        <a:ln w="38100" cap="flat" cmpd="sng" algn="ctr">
          <a:solidFill>
            <a:sysClr val="window" lastClr="FFFFFF">
              <a:hueOff val="0"/>
              <a:satOff val="0"/>
              <a:lumOff val="0"/>
              <a:alphaOff val="0"/>
            </a:sys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0C9EEC9-355F-47A2-BCF4-5E48405DB75C}">
      <dsp:nvSpPr>
        <dsp:cNvPr id="0" name=""/>
        <dsp:cNvSpPr/>
      </dsp:nvSpPr>
      <dsp:spPr>
        <a:xfrm>
          <a:off x="1296399" y="3222564"/>
          <a:ext cx="2158292" cy="1829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a:solidFill>
                <a:sysClr val="windowText" lastClr="000000">
                  <a:hueOff val="0"/>
                  <a:satOff val="0"/>
                  <a:lumOff val="0"/>
                  <a:alphaOff val="0"/>
                </a:sysClr>
              </a:solidFill>
              <a:latin typeface="Calibri"/>
              <a:ea typeface="+mn-ea"/>
              <a:cs typeface="+mn-cs"/>
            </a:rPr>
            <a:t>Understanding</a:t>
          </a:r>
        </a:p>
      </dsp:txBody>
      <dsp:txXfrm>
        <a:off x="1296399" y="3222564"/>
        <a:ext cx="2158292" cy="1829898"/>
      </dsp:txXfrm>
    </dsp:sp>
    <dsp:sp modelId="{0AEBC400-C25F-491B-85D5-DF8C927E9D08}">
      <dsp:nvSpPr>
        <dsp:cNvPr id="0" name=""/>
        <dsp:cNvSpPr/>
      </dsp:nvSpPr>
      <dsp:spPr>
        <a:xfrm>
          <a:off x="1345350" y="-397"/>
          <a:ext cx="5168106" cy="5168106"/>
        </a:xfrm>
        <a:prstGeom prst="circularArrow">
          <a:avLst>
            <a:gd name="adj1" fmla="val 6908"/>
            <a:gd name="adj2" fmla="val 465835"/>
            <a:gd name="adj3" fmla="val 11347384"/>
            <a:gd name="adj4" fmla="val 9786782"/>
            <a:gd name="adj5" fmla="val 8059"/>
          </a:avLst>
        </a:prstGeom>
        <a:solidFill>
          <a:srgbClr val="4F81BD">
            <a:hueOff val="0"/>
            <a:satOff val="0"/>
            <a:lumOff val="0"/>
            <a:alphaOff val="0"/>
          </a:srgbClr>
        </a:solidFill>
        <a:ln w="38100" cap="flat" cmpd="sng" algn="ctr">
          <a:solidFill>
            <a:sysClr val="window" lastClr="FFFFFF">
              <a:hueOff val="0"/>
              <a:satOff val="0"/>
              <a:lumOff val="0"/>
              <a:alphaOff val="0"/>
            </a:sys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FF9F3E08-0FD4-4007-A33B-C6F61EA07856}">
      <dsp:nvSpPr>
        <dsp:cNvPr id="0" name=""/>
        <dsp:cNvSpPr/>
      </dsp:nvSpPr>
      <dsp:spPr>
        <a:xfrm>
          <a:off x="1460596" y="114847"/>
          <a:ext cx="1829898" cy="1829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a:solidFill>
                <a:sysClr val="windowText" lastClr="000000">
                  <a:hueOff val="0"/>
                  <a:satOff val="0"/>
                  <a:lumOff val="0"/>
                  <a:alphaOff val="0"/>
                </a:sysClr>
              </a:solidFill>
              <a:latin typeface="Calibri"/>
              <a:ea typeface="+mn-ea"/>
              <a:cs typeface="+mn-cs"/>
            </a:rPr>
            <a:t>Feedback</a:t>
          </a:r>
        </a:p>
      </dsp:txBody>
      <dsp:txXfrm>
        <a:off x="1460596" y="114847"/>
        <a:ext cx="1829898" cy="1829898"/>
      </dsp:txXfrm>
    </dsp:sp>
    <dsp:sp modelId="{C4498723-578F-49FE-8937-DC006D3B7FD5}">
      <dsp:nvSpPr>
        <dsp:cNvPr id="0" name=""/>
        <dsp:cNvSpPr/>
      </dsp:nvSpPr>
      <dsp:spPr>
        <a:xfrm>
          <a:off x="1296563" y="334340"/>
          <a:ext cx="5168106" cy="5168106"/>
        </a:xfrm>
        <a:prstGeom prst="circularArrow">
          <a:avLst>
            <a:gd name="adj1" fmla="val 6908"/>
            <a:gd name="adj2" fmla="val 465835"/>
            <a:gd name="adj3" fmla="val 16747384"/>
            <a:gd name="adj4" fmla="val 15186782"/>
            <a:gd name="adj5" fmla="val 8059"/>
          </a:avLst>
        </a:prstGeom>
        <a:solidFill>
          <a:srgbClr val="4F81BD">
            <a:hueOff val="0"/>
            <a:satOff val="0"/>
            <a:lumOff val="0"/>
            <a:alphaOff val="0"/>
          </a:srgbClr>
        </a:solidFill>
        <a:ln w="38100" cap="flat" cmpd="sng" algn="ctr">
          <a:solidFill>
            <a:sysClr val="window" lastClr="FFFFFF">
              <a:hueOff val="0"/>
              <a:satOff val="0"/>
              <a:lumOff val="0"/>
              <a:alphaOff val="0"/>
            </a:sys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5966A2-44FF-4AD6-A05A-E1F27FC6393D}" type="datetimeFigureOut">
              <a:rPr lang="en-US" smtClean="0"/>
              <a:t>3/3/2020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75102F-EFE9-4716-8D14-5301F56C3E5F}" type="slidenum">
              <a:rPr lang="en-US" smtClean="0"/>
              <a:t>‹#›</a:t>
            </a:fld>
            <a:endParaRPr lang="en-US" dirty="0"/>
          </a:p>
        </p:txBody>
      </p:sp>
    </p:spTree>
    <p:extLst>
      <p:ext uri="{BB962C8B-B14F-4D97-AF65-F5344CB8AC3E}">
        <p14:creationId xmlns:p14="http://schemas.microsoft.com/office/powerpoint/2010/main" val="1537170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75102F-EFE9-4716-8D14-5301F56C3E5F}" type="slidenum">
              <a:rPr lang="en-US" smtClean="0"/>
              <a:t>1</a:t>
            </a:fld>
            <a:endParaRPr lang="en-US" dirty="0"/>
          </a:p>
        </p:txBody>
      </p:sp>
    </p:spTree>
    <p:extLst>
      <p:ext uri="{BB962C8B-B14F-4D97-AF65-F5344CB8AC3E}">
        <p14:creationId xmlns:p14="http://schemas.microsoft.com/office/powerpoint/2010/main" val="3270128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Data collection is the first step in implementing performance measurement. Everyone should receive training on data collection so there is a consensus on </a:t>
            </a:r>
            <a:r>
              <a:rPr lang="en-US" b="1" dirty="0"/>
              <a:t>what to record and how to record it</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Each reporting period, someone will need to aggregate all the data in preparation for reporting. Data should also be verified and prorated, if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 and when you report your data </a:t>
            </a:r>
            <a:r>
              <a:rPr lang="en-US" dirty="0" smtClean="0"/>
              <a:t>will </a:t>
            </a:r>
            <a:r>
              <a:rPr lang="en-US" dirty="0"/>
              <a:t>depend on your program. Failure to report will result in GMS automatically freezing your funds. All systems send out notifications to remind POCs about reporting. </a:t>
            </a:r>
          </a:p>
        </p:txBody>
      </p:sp>
      <p:sp>
        <p:nvSpPr>
          <p:cNvPr id="4" name="Slide Number Placeholder 3"/>
          <p:cNvSpPr>
            <a:spLocks noGrp="1"/>
          </p:cNvSpPr>
          <p:nvPr>
            <p:ph type="sldNum" sz="quarter" idx="10"/>
          </p:nvPr>
        </p:nvSpPr>
        <p:spPr/>
        <p:txBody>
          <a:bodyPr/>
          <a:lstStyle/>
          <a:p>
            <a:fld id="{06C23C6D-0A99-4106-8DB2-1F000AF40C94}" type="slidenum">
              <a:rPr lang="en-US" smtClean="0"/>
              <a:t>13</a:t>
            </a:fld>
            <a:endParaRPr lang="en-US"/>
          </a:p>
        </p:txBody>
      </p:sp>
    </p:spTree>
    <p:extLst>
      <p:ext uri="{BB962C8B-B14F-4D97-AF65-F5344CB8AC3E}">
        <p14:creationId xmlns:p14="http://schemas.microsoft.com/office/powerpoint/2010/main" val="1612002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545" lvl="0" indent="-342900">
              <a:spcAft>
                <a:spcPts val="1200"/>
              </a:spcAft>
              <a:buFont typeface="Arial" panose="020B0604020202020204" pitchFamily="34" charset="0"/>
              <a:buChar char="•"/>
            </a:pPr>
            <a:r>
              <a:rPr lang="en-US" sz="3200" dirty="0">
                <a:solidFill>
                  <a:srgbClr val="001B5C"/>
                </a:solidFill>
                <a:latin typeface="Roboto" panose="02000000000000000000" pitchFamily="2" charset="0"/>
                <a:ea typeface="Roboto" panose="02000000000000000000" pitchFamily="2" charset="0"/>
                <a:cs typeface="Arial" panose="020B0604020202020204" pitchFamily="34" charset="0"/>
              </a:rPr>
              <a:t>Some of you will be responsible for imputing your data into the PMT system</a:t>
            </a:r>
          </a:p>
          <a:p>
            <a:endParaRPr lang="en-US" dirty="0"/>
          </a:p>
          <a:p>
            <a:r>
              <a:rPr lang="en-US" dirty="0"/>
              <a:t>So, what exactly is the PMT?</a:t>
            </a:r>
          </a:p>
          <a:p>
            <a:endParaRPr lang="en-US" dirty="0"/>
          </a:p>
          <a:p>
            <a:r>
              <a:rPr lang="en-US" dirty="0"/>
              <a:t>The Performance Measurement Tool is the online data collection tool for Office of Justice Program’s grant recipients. It is structured as an online questionnaire, and is available year round. </a:t>
            </a:r>
          </a:p>
          <a:p>
            <a:endParaRPr lang="en-US" dirty="0"/>
          </a:p>
          <a:p>
            <a:r>
              <a:rPr lang="en-US" dirty="0"/>
              <a:t>Indicators, statistics, and metrics obtained from the PMT are used to assess program performance and gauge progress toward program goals. They may also be used to improve program</a:t>
            </a:r>
            <a:r>
              <a:rPr lang="en-US" baseline="0" dirty="0"/>
              <a:t> and policy decisions at the federal level.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PMT contains a lot of information and numerous tools to assist you in your reporting and </a:t>
            </a:r>
            <a:r>
              <a:rPr lang="en-US" sz="1200" dirty="0">
                <a:solidFill>
                  <a:srgbClr val="001B5C"/>
                </a:solidFill>
                <a:latin typeface="Roboto" panose="02000000000000000000" pitchFamily="2" charset="0"/>
                <a:ea typeface="Roboto" panose="02000000000000000000" pitchFamily="2" charset="0"/>
                <a:cs typeface="Arial" panose="020B0604020202020204" pitchFamily="34" charset="0"/>
              </a:rPr>
              <a:t>Helpdesk Analysts are available to assist with your reporting requirements. </a:t>
            </a:r>
            <a:endParaRPr lang="en-US" dirty="0"/>
          </a:p>
          <a:p>
            <a:endParaRPr lang="en-US" dirty="0"/>
          </a:p>
          <a:p>
            <a:endParaRPr lang="en-US" dirty="0"/>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6C23C6D-0A99-4106-8DB2-1F000AF40C94}" type="slidenum">
              <a:rPr lang="en-US" smtClean="0"/>
              <a:t>14</a:t>
            </a:fld>
            <a:endParaRPr lang="en-US"/>
          </a:p>
        </p:txBody>
      </p:sp>
    </p:spTree>
    <p:extLst>
      <p:ext uri="{BB962C8B-B14F-4D97-AF65-F5344CB8AC3E}">
        <p14:creationId xmlns:p14="http://schemas.microsoft.com/office/powerpoint/2010/main" val="28205334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6C23C6D-0A99-4106-8DB2-1F000AF40C94}" type="slidenum">
              <a:rPr lang="en-US" smtClean="0"/>
              <a:t>15</a:t>
            </a:fld>
            <a:endParaRPr lang="en-US"/>
          </a:p>
        </p:txBody>
      </p:sp>
    </p:spTree>
    <p:extLst>
      <p:ext uri="{BB962C8B-B14F-4D97-AF65-F5344CB8AC3E}">
        <p14:creationId xmlns:p14="http://schemas.microsoft.com/office/powerpoint/2010/main" val="749594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table outlines the type of data you’ll be reporting each</a:t>
            </a:r>
            <a:r>
              <a:rPr lang="en-US" baseline="0" dirty="0" smtClean="0"/>
              <a:t> reporting period, when your reports are due in the PMT, and whether you also need to upload your reports to GMS. As you can see from the alternating values under the second column, you’ll only report on the narrative questions in January, July, and during your last reporting period of grant activity, regardless of where that falls on the schedule. </a:t>
            </a:r>
          </a:p>
          <a:p>
            <a:endParaRPr lang="en-US" baseline="0" dirty="0" smtClean="0"/>
          </a:p>
          <a:p>
            <a:r>
              <a:rPr lang="en-US" baseline="0" dirty="0" smtClean="0"/>
              <a:t>As you can see, the PMT is only open for data entry during the month after a reporting period closes. The PMT is accessible year-round for you to review and edit your data, generate reports, and more, but</a:t>
            </a:r>
            <a:r>
              <a:rPr lang="en-US" dirty="0" smtClean="0"/>
              <a:t> you will need to contact the PMT Helpdesk to help you unlock reports</a:t>
            </a:r>
            <a:r>
              <a:rPr lang="en-US" baseline="0" dirty="0" smtClean="0"/>
              <a:t> as needed</a:t>
            </a:r>
            <a:r>
              <a:rPr lang="en-US" dirty="0" smtClean="0"/>
              <a:t>.</a:t>
            </a:r>
            <a:endParaRPr lang="en-US" dirty="0" smtClean="0">
              <a:cs typeface="Calibri"/>
            </a:endParaRPr>
          </a:p>
          <a:p>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6C23C6D-0A99-4106-8DB2-1F000AF40C94}" type="slidenum">
              <a:rPr lang="en-US" smtClean="0"/>
              <a:t>16</a:t>
            </a:fld>
            <a:endParaRPr lang="en-US"/>
          </a:p>
        </p:txBody>
      </p:sp>
    </p:spTree>
    <p:extLst>
      <p:ext uri="{BB962C8B-B14F-4D97-AF65-F5344CB8AC3E}">
        <p14:creationId xmlns:p14="http://schemas.microsoft.com/office/powerpoint/2010/main" val="4087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6C23C6D-0A99-4106-8DB2-1F000AF40C94}" type="slidenum">
              <a:rPr lang="en-US" smtClean="0"/>
              <a:t>17</a:t>
            </a:fld>
            <a:endParaRPr lang="en-US"/>
          </a:p>
        </p:txBody>
      </p:sp>
    </p:spTree>
    <p:extLst>
      <p:ext uri="{BB962C8B-B14F-4D97-AF65-F5344CB8AC3E}">
        <p14:creationId xmlns:p14="http://schemas.microsoft.com/office/powerpoint/2010/main" val="4239851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Let’s quickly review the importance of ensuring data accuracy through quality assurance. </a:t>
            </a:r>
            <a:r>
              <a:rPr lang="en-US" baseline="0" dirty="0" smtClean="0"/>
              <a:t>Research </a:t>
            </a:r>
            <a:r>
              <a:rPr lang="en-US" baseline="0" dirty="0"/>
              <a:t>analysts assess data consistency and accuracy and reach out to grantees with potential issues. Program grant managers also play a role in enhancing performance data quality through site visits, where they identify documentation to verify </a:t>
            </a:r>
            <a:r>
              <a:rPr lang="en-US" baseline="0" dirty="0" smtClean="0"/>
              <a:t>data </a:t>
            </a:r>
            <a:r>
              <a:rPr lang="en-US" baseline="0" dirty="0"/>
              <a:t>entries for major activities. </a:t>
            </a:r>
            <a:endParaRPr lang="en-US" dirty="0"/>
          </a:p>
        </p:txBody>
      </p:sp>
      <p:sp>
        <p:nvSpPr>
          <p:cNvPr id="4" name="Slide Number Placeholder 3"/>
          <p:cNvSpPr>
            <a:spLocks noGrp="1"/>
          </p:cNvSpPr>
          <p:nvPr>
            <p:ph type="sldNum" sz="quarter" idx="10"/>
          </p:nvPr>
        </p:nvSpPr>
        <p:spPr/>
        <p:txBody>
          <a:bodyPr/>
          <a:lstStyle/>
          <a:p>
            <a:fld id="{06C23C6D-0A99-4106-8DB2-1F000AF40C94}" type="slidenum">
              <a:rPr lang="en-US" smtClean="0"/>
              <a:t>18</a:t>
            </a:fld>
            <a:endParaRPr lang="en-US"/>
          </a:p>
        </p:txBody>
      </p:sp>
    </p:spTree>
    <p:extLst>
      <p:ext uri="{BB962C8B-B14F-4D97-AF65-F5344CB8AC3E}">
        <p14:creationId xmlns:p14="http://schemas.microsoft.com/office/powerpoint/2010/main" val="1780662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Which is why it is imperative</a:t>
            </a:r>
            <a:r>
              <a:rPr lang="en-US" baseline="0" dirty="0"/>
              <a:t> that data is reported accurately and consistently.</a:t>
            </a:r>
            <a:endParaRPr lang="en-US" dirty="0"/>
          </a:p>
        </p:txBody>
      </p:sp>
      <p:sp>
        <p:nvSpPr>
          <p:cNvPr id="4" name="Slide Number Placeholder 3"/>
          <p:cNvSpPr>
            <a:spLocks noGrp="1"/>
          </p:cNvSpPr>
          <p:nvPr>
            <p:ph type="sldNum" sz="quarter" idx="10"/>
          </p:nvPr>
        </p:nvSpPr>
        <p:spPr/>
        <p:txBody>
          <a:bodyPr/>
          <a:lstStyle/>
          <a:p>
            <a:fld id="{06C23C6D-0A99-4106-8DB2-1F000AF40C94}" type="slidenum">
              <a:rPr lang="en-US" smtClean="0"/>
              <a:t>19</a:t>
            </a:fld>
            <a:endParaRPr lang="en-US"/>
          </a:p>
        </p:txBody>
      </p:sp>
    </p:spTree>
    <p:extLst>
      <p:ext uri="{BB962C8B-B14F-4D97-AF65-F5344CB8AC3E}">
        <p14:creationId xmlns:p14="http://schemas.microsoft.com/office/powerpoint/2010/main" val="4087954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5102F-EFE9-4716-8D14-5301F56C3E5F}" type="slidenum">
              <a:rPr lang="en-US" smtClean="0"/>
              <a:t>20</a:t>
            </a:fld>
            <a:endParaRPr lang="en-US" dirty="0"/>
          </a:p>
        </p:txBody>
      </p:sp>
    </p:spTree>
    <p:extLst>
      <p:ext uri="{BB962C8B-B14F-4D97-AF65-F5344CB8AC3E}">
        <p14:creationId xmlns:p14="http://schemas.microsoft.com/office/powerpoint/2010/main" val="1869126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solidFill>
                  <a:schemeClr val="tx1"/>
                </a:solidFill>
              </a:rPr>
              <a:t>At the end of this </a:t>
            </a:r>
            <a:r>
              <a:rPr lang="en-US" baseline="0" dirty="0" smtClean="0">
                <a:solidFill>
                  <a:schemeClr val="tx1"/>
                </a:solidFill>
              </a:rPr>
              <a:t>presentation, </a:t>
            </a:r>
            <a:r>
              <a:rPr lang="en-US" baseline="0" dirty="0">
                <a:solidFill>
                  <a:schemeClr val="tx1"/>
                </a:solidFill>
              </a:rPr>
              <a:t>you should walk away with a better understanding of </a:t>
            </a:r>
            <a:r>
              <a:rPr lang="en-US" baseline="0" dirty="0" smtClean="0">
                <a:solidFill>
                  <a:schemeClr val="tx1"/>
                </a:solidFill>
              </a:rPr>
              <a:t>the difference between performance management and performance measurement and how to plan for and successfully implement performance measurement.</a:t>
            </a:r>
            <a:endParaRPr lang="en-US" dirty="0"/>
          </a:p>
        </p:txBody>
      </p:sp>
      <p:sp>
        <p:nvSpPr>
          <p:cNvPr id="4" name="Slide Number Placeholder 3"/>
          <p:cNvSpPr>
            <a:spLocks noGrp="1"/>
          </p:cNvSpPr>
          <p:nvPr>
            <p:ph type="sldNum" sz="quarter" idx="10"/>
          </p:nvPr>
        </p:nvSpPr>
        <p:spPr/>
        <p:txBody>
          <a:bodyPr/>
          <a:lstStyle/>
          <a:p>
            <a:fld id="{06C23C6D-0A99-4106-8DB2-1F000AF40C94}" type="slidenum">
              <a:rPr lang="en-US" smtClean="0"/>
              <a:t>2</a:t>
            </a:fld>
            <a:endParaRPr lang="en-US"/>
          </a:p>
        </p:txBody>
      </p:sp>
    </p:spTree>
    <p:extLst>
      <p:ext uri="{BB962C8B-B14F-4D97-AF65-F5344CB8AC3E}">
        <p14:creationId xmlns:p14="http://schemas.microsoft.com/office/powerpoint/2010/main" val="4137183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you think when you hear performance management?</a:t>
            </a:r>
            <a:endParaRPr lang="en-US" dirty="0"/>
          </a:p>
        </p:txBody>
      </p:sp>
      <p:sp>
        <p:nvSpPr>
          <p:cNvPr id="4" name="Slide Number Placeholder 3"/>
          <p:cNvSpPr>
            <a:spLocks noGrp="1"/>
          </p:cNvSpPr>
          <p:nvPr>
            <p:ph type="sldNum" sz="quarter" idx="10"/>
          </p:nvPr>
        </p:nvSpPr>
        <p:spPr/>
        <p:txBody>
          <a:bodyPr/>
          <a:lstStyle/>
          <a:p>
            <a:fld id="{8075102F-EFE9-4716-8D14-5301F56C3E5F}" type="slidenum">
              <a:rPr lang="en-US" smtClean="0"/>
              <a:t>3</a:t>
            </a:fld>
            <a:endParaRPr lang="en-US" dirty="0"/>
          </a:p>
        </p:txBody>
      </p:sp>
    </p:spTree>
    <p:extLst>
      <p:ext uri="{BB962C8B-B14F-4D97-AF65-F5344CB8AC3E}">
        <p14:creationId xmlns:p14="http://schemas.microsoft.com/office/powerpoint/2010/main" val="4084592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Implemented – hiring staff, buying equipment, attending</a:t>
            </a:r>
            <a:r>
              <a:rPr lang="en-US" baseline="0" dirty="0" smtClean="0"/>
              <a:t> training, creating policies</a:t>
            </a:r>
          </a:p>
          <a:p>
            <a:r>
              <a:rPr lang="en-US" baseline="0" dirty="0" smtClean="0"/>
              <a:t>Producing – clients served, services provided, long term improvements</a:t>
            </a:r>
          </a:p>
          <a:p>
            <a:endParaRPr lang="en-US" baseline="0" dirty="0" smtClean="0"/>
          </a:p>
          <a:p>
            <a:r>
              <a:rPr lang="en-US" baseline="0" dirty="0" smtClean="0"/>
              <a:t>Program impact (outcomes) are usually measured in concert with performance through evaluations by a research partner or outside researcher.</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075102F-EFE9-4716-8D14-5301F56C3E5F}" type="slidenum">
              <a:rPr lang="en-US" smtClean="0"/>
              <a:t>5</a:t>
            </a:fld>
            <a:endParaRPr lang="en-US" dirty="0"/>
          </a:p>
        </p:txBody>
      </p:sp>
    </p:spTree>
    <p:extLst>
      <p:ext uri="{BB962C8B-B14F-4D97-AF65-F5344CB8AC3E}">
        <p14:creationId xmlns:p14="http://schemas.microsoft.com/office/powerpoint/2010/main" val="506273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With the data you submit,</a:t>
            </a:r>
            <a:r>
              <a:rPr lang="en-US" baseline="0" dirty="0" smtClean="0"/>
              <a:t> we are able to produce progress update reports, snapshot and highlight reports, as well as run various analyses on allocations of funds and overall program success.</a:t>
            </a:r>
            <a:endParaRPr lang="en-US" dirty="0"/>
          </a:p>
        </p:txBody>
      </p:sp>
      <p:sp>
        <p:nvSpPr>
          <p:cNvPr id="4" name="Slide Number Placeholder 3"/>
          <p:cNvSpPr>
            <a:spLocks noGrp="1"/>
          </p:cNvSpPr>
          <p:nvPr>
            <p:ph type="sldNum" sz="quarter" idx="10"/>
          </p:nvPr>
        </p:nvSpPr>
        <p:spPr/>
        <p:txBody>
          <a:bodyPr/>
          <a:lstStyle/>
          <a:p>
            <a:fld id="{06C23C6D-0A99-4106-8DB2-1F000AF40C94}" type="slidenum">
              <a:rPr lang="en-US" smtClean="0"/>
              <a:t>6</a:t>
            </a:fld>
            <a:endParaRPr lang="en-US"/>
          </a:p>
        </p:txBody>
      </p:sp>
    </p:spTree>
    <p:extLst>
      <p:ext uri="{BB962C8B-B14F-4D97-AF65-F5344CB8AC3E}">
        <p14:creationId xmlns:p14="http://schemas.microsoft.com/office/powerpoint/2010/main" val="3287921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graphic</a:t>
            </a:r>
            <a:r>
              <a:rPr lang="en-US" baseline="0" dirty="0" smtClean="0"/>
              <a:t> introduces the variety of types of performances measures we use to track progress toward program goals and identify areas for improvement. </a:t>
            </a:r>
          </a:p>
          <a:p>
            <a:endParaRPr lang="en-US" baseline="0" dirty="0" smtClean="0"/>
          </a:p>
          <a:p>
            <a:r>
              <a:rPr lang="en-US" baseline="0" dirty="0" smtClean="0"/>
              <a:t>- </a:t>
            </a:r>
            <a:r>
              <a:rPr lang="en-US" dirty="0" smtClean="0"/>
              <a:t>Inputs refer to program resources.</a:t>
            </a:r>
            <a:r>
              <a:rPr lang="en-US" baseline="0" dirty="0" smtClean="0"/>
              <a:t> Examples include grant funding, like where we ask about your program’s funding allocations by program activities, and </a:t>
            </a:r>
            <a:r>
              <a:rPr lang="en-US" i="0" baseline="0" dirty="0" smtClean="0"/>
              <a:t>personnel</a:t>
            </a:r>
            <a:r>
              <a:rPr lang="en-US" baseline="0" dirty="0" smtClean="0"/>
              <a:t>, which we get at through a variety of questions about cross-sector partners and community participation.</a:t>
            </a:r>
          </a:p>
          <a:p>
            <a:endParaRPr lang="en-US" baseline="0" dirty="0" smtClean="0"/>
          </a:p>
          <a:p>
            <a:r>
              <a:rPr lang="en-US" baseline="0" dirty="0" smtClean="0"/>
              <a:t>- Activities are the actions that convert inputs to outputs that eventually result in measureable progress toward the program’s goal. These can include things like trainings, meetings, partnership development, data analysis, and strategic planning.</a:t>
            </a:r>
          </a:p>
          <a:p>
            <a:endParaRPr lang="en-US" baseline="0" dirty="0" smtClean="0"/>
          </a:p>
          <a:p>
            <a:r>
              <a:rPr lang="en-US" baseline="0" dirty="0" smtClean="0"/>
              <a:t>- Outputs are the countable products or services that result from these actions. </a:t>
            </a:r>
          </a:p>
          <a:p>
            <a:endParaRPr lang="en-US" baseline="0" dirty="0" smtClean="0"/>
          </a:p>
          <a:p>
            <a:r>
              <a:rPr lang="en-US" baseline="0" dirty="0" smtClean="0"/>
              <a:t>- Outcomes speak to longer term program goals. Associated outcomes can be found in the outcome section at the end of the Performance Measure questionnaire. </a:t>
            </a:r>
            <a:endParaRPr lang="en-US" dirty="0" smtClean="0"/>
          </a:p>
          <a:p>
            <a:endParaRPr lang="en-US" dirty="0"/>
          </a:p>
        </p:txBody>
      </p:sp>
      <p:sp>
        <p:nvSpPr>
          <p:cNvPr id="4" name="Slide Number Placeholder 3"/>
          <p:cNvSpPr>
            <a:spLocks noGrp="1"/>
          </p:cNvSpPr>
          <p:nvPr>
            <p:ph type="sldNum" sz="quarter" idx="10"/>
          </p:nvPr>
        </p:nvSpPr>
        <p:spPr/>
        <p:txBody>
          <a:bodyPr/>
          <a:lstStyle/>
          <a:p>
            <a:fld id="{8075102F-EFE9-4716-8D14-5301F56C3E5F}" type="slidenum">
              <a:rPr lang="en-US" smtClean="0"/>
              <a:t>9</a:t>
            </a:fld>
            <a:endParaRPr lang="en-US" dirty="0"/>
          </a:p>
        </p:txBody>
      </p:sp>
    </p:spTree>
    <p:extLst>
      <p:ext uri="{BB962C8B-B14F-4D97-AF65-F5344CB8AC3E}">
        <p14:creationId xmlns:p14="http://schemas.microsoft.com/office/powerpoint/2010/main" val="1916140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600" u="none" dirty="0"/>
              <a:t>Grantees </a:t>
            </a:r>
            <a:r>
              <a:rPr lang="en-US" sz="1600" u="none" dirty="0" smtClean="0"/>
              <a:t>must </a:t>
            </a:r>
            <a:r>
              <a:rPr lang="en-US" sz="1600" dirty="0" smtClean="0"/>
              <a:t>provide data on their program activities.</a:t>
            </a:r>
            <a:endParaRPr lang="en-US" sz="1600" dirty="0"/>
          </a:p>
          <a:p>
            <a:pPr lvl="0"/>
            <a:r>
              <a:rPr lang="en-US" sz="1600" dirty="0"/>
              <a:t>The </a:t>
            </a:r>
            <a:r>
              <a:rPr lang="en-US" sz="1600" dirty="0" smtClean="0"/>
              <a:t>data collection </a:t>
            </a:r>
            <a:r>
              <a:rPr lang="en-US" sz="1600" dirty="0"/>
              <a:t>system and </a:t>
            </a:r>
            <a:r>
              <a:rPr lang="en-US" sz="1600" dirty="0" smtClean="0"/>
              <a:t>program analysts </a:t>
            </a:r>
            <a:r>
              <a:rPr lang="en-US" sz="1600" dirty="0"/>
              <a:t>calculate key</a:t>
            </a:r>
            <a:r>
              <a:rPr lang="en-US" sz="1600" baseline="0" dirty="0"/>
              <a:t> performance metrics.</a:t>
            </a:r>
          </a:p>
          <a:p>
            <a:pPr lvl="0"/>
            <a:r>
              <a:rPr lang="en-US" sz="1600" dirty="0"/>
              <a:t>Grant managers and grantees review to understand what is going on with their program.</a:t>
            </a:r>
          </a:p>
          <a:p>
            <a:pPr lvl="0"/>
            <a:r>
              <a:rPr lang="en-US" sz="1600" dirty="0"/>
              <a:t>Grant</a:t>
            </a:r>
            <a:r>
              <a:rPr lang="en-US" sz="1600" baseline="0" dirty="0"/>
              <a:t> manager and grantee work on</a:t>
            </a:r>
            <a:r>
              <a:rPr lang="en-US" sz="1600" dirty="0"/>
              <a:t> actionable feedback.</a:t>
            </a:r>
          </a:p>
          <a:p>
            <a:pPr lvl="0"/>
            <a:r>
              <a:rPr lang="en-US" sz="1600" dirty="0"/>
              <a:t>This process repeats</a:t>
            </a:r>
            <a:r>
              <a:rPr lang="en-US" sz="1600" baseline="0" dirty="0"/>
              <a:t> when you provide new data, </a:t>
            </a:r>
            <a:r>
              <a:rPr lang="en-US" sz="1600" dirty="0"/>
              <a:t>leading to overall improvement in the program.</a:t>
            </a:r>
          </a:p>
          <a:p>
            <a:pPr lvl="0"/>
            <a:endParaRPr lang="en-US" sz="1600" dirty="0"/>
          </a:p>
          <a:p>
            <a:pPr lvl="0"/>
            <a:r>
              <a:rPr lang="en-US" sz="1600" dirty="0"/>
              <a:t>***</a:t>
            </a:r>
          </a:p>
          <a:p>
            <a:pPr lvl="0"/>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Performance measurement is the data piece</a:t>
            </a:r>
            <a:r>
              <a:rPr lang="en-US" sz="1600" baseline="0" dirty="0"/>
              <a:t> – management is what you do with the data. </a:t>
            </a:r>
            <a:endParaRPr lang="en-US" sz="1600" dirty="0"/>
          </a:p>
        </p:txBody>
      </p:sp>
      <p:sp>
        <p:nvSpPr>
          <p:cNvPr id="4" name="Slide Number Placeholder 3"/>
          <p:cNvSpPr>
            <a:spLocks noGrp="1"/>
          </p:cNvSpPr>
          <p:nvPr>
            <p:ph type="sldNum" sz="quarter" idx="10"/>
          </p:nvPr>
        </p:nvSpPr>
        <p:spPr/>
        <p:txBody>
          <a:bodyPr/>
          <a:lstStyle/>
          <a:p>
            <a:fld id="{06C23C6D-0A99-4106-8DB2-1F000AF40C94}" type="slidenum">
              <a:rPr lang="en-US" smtClean="0"/>
              <a:t>10</a:t>
            </a:fld>
            <a:endParaRPr lang="en-US"/>
          </a:p>
        </p:txBody>
      </p:sp>
    </p:spTree>
    <p:extLst>
      <p:ext uri="{BB962C8B-B14F-4D97-AF65-F5344CB8AC3E}">
        <p14:creationId xmlns:p14="http://schemas.microsoft.com/office/powerpoint/2010/main" val="2050217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Performance </a:t>
            </a:r>
            <a:r>
              <a:rPr lang="en-US" dirty="0" smtClean="0"/>
              <a:t>management </a:t>
            </a:r>
            <a:r>
              <a:rPr lang="en-US" dirty="0"/>
              <a:t>benefits</a:t>
            </a:r>
            <a:r>
              <a:rPr lang="en-US" baseline="0" dirty="0"/>
              <a:t> both </a:t>
            </a:r>
            <a:r>
              <a:rPr lang="en-US" baseline="0" dirty="0" smtClean="0"/>
              <a:t>the federal grant managers </a:t>
            </a:r>
            <a:r>
              <a:rPr lang="en-US" baseline="0" dirty="0"/>
              <a:t>and </a:t>
            </a:r>
            <a:r>
              <a:rPr lang="en-US" baseline="0" dirty="0" smtClean="0"/>
              <a:t>the </a:t>
            </a:r>
            <a:r>
              <a:rPr lang="en-US" baseline="0" dirty="0"/>
              <a:t>grantees. They are developed with input from a variety of stakeholders, including grantees, and are directly related to the requirements of your grant award.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a:t>This information is used to: </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identify areas of success and potential opportunities for improvement; </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track grant progress toward program goals; </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understand how funds are distributed; and </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to comply with the Government Performance and Results Modernization Act of 2010</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endParaRPr lang="en-US"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Grantees can use</a:t>
            </a:r>
            <a:r>
              <a:rPr lang="en-US" baseline="0" dirty="0"/>
              <a:t> performance measures to accomplish many of the same goals, like identifying areas for improvement to focus internal efforts, proactively request assistance to address challenges, and develop evidence of program progress that can be used to enhance advocacy and sustainability. </a:t>
            </a: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6C23C6D-0A99-4106-8DB2-1F000AF40C94}" type="slidenum">
              <a:rPr lang="en-US" smtClean="0"/>
              <a:t>11</a:t>
            </a:fld>
            <a:endParaRPr lang="en-US"/>
          </a:p>
        </p:txBody>
      </p:sp>
    </p:spTree>
    <p:extLst>
      <p:ext uri="{BB962C8B-B14F-4D97-AF65-F5344CB8AC3E}">
        <p14:creationId xmlns:p14="http://schemas.microsoft.com/office/powerpoint/2010/main" val="1576666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While</a:t>
            </a:r>
            <a:r>
              <a:rPr lang="en-US" baseline="0" dirty="0"/>
              <a:t> not required, it is beneficial to establish a performance measurement point of </a:t>
            </a:r>
            <a:r>
              <a:rPr lang="en-US" baseline="0" dirty="0" smtClean="0"/>
              <a:t>contact to oversee data collection and reporting. </a:t>
            </a:r>
            <a:r>
              <a:rPr lang="en-US" baseline="0" dirty="0"/>
              <a:t>This vests someone with the authority and responsibility for performance reporting. </a:t>
            </a:r>
            <a:r>
              <a:rPr lang="en-US" baseline="0" dirty="0" smtClean="0"/>
              <a:t>They will also have access to the PMT (if applicable)</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Your plan should include:</a:t>
            </a:r>
          </a:p>
          <a:p>
            <a:r>
              <a:rPr lang="en-US" dirty="0"/>
              <a:t>1 – </a:t>
            </a:r>
            <a:r>
              <a:rPr lang="en-US" dirty="0" smtClean="0"/>
              <a:t>identifying the person responsible </a:t>
            </a:r>
            <a:r>
              <a:rPr lang="en-US" dirty="0"/>
              <a:t>for collection,</a:t>
            </a:r>
            <a:r>
              <a:rPr lang="en-US" baseline="0" dirty="0"/>
              <a:t> aggregation, entry, and </a:t>
            </a:r>
            <a:r>
              <a:rPr lang="en-US" baseline="0" dirty="0" smtClean="0"/>
              <a:t>verification of data</a:t>
            </a:r>
            <a:endParaRPr lang="en-US" baseline="0" dirty="0"/>
          </a:p>
          <a:p>
            <a:r>
              <a:rPr lang="en-US" baseline="0" dirty="0"/>
              <a:t>2 – </a:t>
            </a:r>
            <a:r>
              <a:rPr lang="en-US" baseline="0" dirty="0" smtClean="0"/>
              <a:t>knowing when </a:t>
            </a:r>
            <a:r>
              <a:rPr lang="en-US" baseline="0" dirty="0"/>
              <a:t>internal system should be updated, when aggregation begins, when entered, when checked</a:t>
            </a:r>
          </a:p>
          <a:p>
            <a:r>
              <a:rPr lang="en-US" baseline="0" dirty="0"/>
              <a:t>3 – </a:t>
            </a:r>
            <a:r>
              <a:rPr lang="en-US" baseline="0" dirty="0" smtClean="0"/>
              <a:t>assuring awareness of security</a:t>
            </a:r>
            <a:r>
              <a:rPr lang="en-US" baseline="0" dirty="0"/>
              <a:t>, restrictions, confidentiality, storage, </a:t>
            </a:r>
            <a:r>
              <a:rPr lang="en-US" baseline="0" dirty="0" smtClean="0"/>
              <a:t>backup protocols</a:t>
            </a:r>
            <a:endParaRPr lang="en-US" baseline="0" dirty="0"/>
          </a:p>
          <a:p>
            <a:r>
              <a:rPr lang="en-US" dirty="0"/>
              <a:t>4</a:t>
            </a:r>
            <a:r>
              <a:rPr lang="en-US" baseline="0" dirty="0"/>
              <a:t> – training example</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6C23C6D-0A99-4106-8DB2-1F000AF40C94}" type="slidenum">
              <a:rPr lang="en-US" smtClean="0"/>
              <a:t>12</a:t>
            </a:fld>
            <a:endParaRPr lang="en-US"/>
          </a:p>
        </p:txBody>
      </p:sp>
    </p:spTree>
    <p:extLst>
      <p:ext uri="{BB962C8B-B14F-4D97-AF65-F5344CB8AC3E}">
        <p14:creationId xmlns:p14="http://schemas.microsoft.com/office/powerpoint/2010/main" val="1392706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D0ACDF-7EC0-4FE9-80E7-8D7BE9CF997A}"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CCB1D3-E157-41D4-ACF7-4138A0452D95}" type="slidenum">
              <a:rPr lang="en-US" smtClean="0"/>
              <a:t>‹#›</a:t>
            </a:fld>
            <a:endParaRPr lang="en-US" dirty="0"/>
          </a:p>
        </p:txBody>
      </p:sp>
    </p:spTree>
    <p:extLst>
      <p:ext uri="{BB962C8B-B14F-4D97-AF65-F5344CB8AC3E}">
        <p14:creationId xmlns:p14="http://schemas.microsoft.com/office/powerpoint/2010/main" val="910020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76EDC2-6DB1-469E-A1AF-137CD431F3A7}"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CCB1D3-E157-41D4-ACF7-4138A0452D95}" type="slidenum">
              <a:rPr lang="en-US" smtClean="0"/>
              <a:t>‹#›</a:t>
            </a:fld>
            <a:endParaRPr lang="en-US" dirty="0"/>
          </a:p>
        </p:txBody>
      </p:sp>
    </p:spTree>
    <p:extLst>
      <p:ext uri="{BB962C8B-B14F-4D97-AF65-F5344CB8AC3E}">
        <p14:creationId xmlns:p14="http://schemas.microsoft.com/office/powerpoint/2010/main" val="315094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D2720-59EB-4E16-A271-01AE4C34221B}"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CCB1D3-E157-41D4-ACF7-4138A0452D95}" type="slidenum">
              <a:rPr lang="en-US" smtClean="0"/>
              <a:t>‹#›</a:t>
            </a:fld>
            <a:endParaRPr lang="en-US" dirty="0"/>
          </a:p>
        </p:txBody>
      </p:sp>
    </p:spTree>
    <p:extLst>
      <p:ext uri="{BB962C8B-B14F-4D97-AF65-F5344CB8AC3E}">
        <p14:creationId xmlns:p14="http://schemas.microsoft.com/office/powerpoint/2010/main" val="3750041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932F0-A8C6-4465-B88B-9BE61D45210B}"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CCB1D3-E157-41D4-ACF7-4138A0452D95}" type="slidenum">
              <a:rPr lang="en-US" smtClean="0"/>
              <a:t>‹#›</a:t>
            </a:fld>
            <a:endParaRPr lang="en-US" dirty="0"/>
          </a:p>
        </p:txBody>
      </p:sp>
    </p:spTree>
    <p:extLst>
      <p:ext uri="{BB962C8B-B14F-4D97-AF65-F5344CB8AC3E}">
        <p14:creationId xmlns:p14="http://schemas.microsoft.com/office/powerpoint/2010/main" val="4115378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33D080-1B9C-4040-B55C-5D63A6BCAC71}"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CCB1D3-E157-41D4-ACF7-4138A0452D95}" type="slidenum">
              <a:rPr lang="en-US" smtClean="0"/>
              <a:t>‹#›</a:t>
            </a:fld>
            <a:endParaRPr lang="en-US" dirty="0"/>
          </a:p>
        </p:txBody>
      </p:sp>
    </p:spTree>
    <p:extLst>
      <p:ext uri="{BB962C8B-B14F-4D97-AF65-F5344CB8AC3E}">
        <p14:creationId xmlns:p14="http://schemas.microsoft.com/office/powerpoint/2010/main" val="2110730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5F6C45-0BB0-482F-9EAC-74AD52B6B69E}" type="datetime1">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CCB1D3-E157-41D4-ACF7-4138A0452D95}" type="slidenum">
              <a:rPr lang="en-US" smtClean="0"/>
              <a:t>‹#›</a:t>
            </a:fld>
            <a:endParaRPr lang="en-US" dirty="0"/>
          </a:p>
        </p:txBody>
      </p:sp>
    </p:spTree>
    <p:extLst>
      <p:ext uri="{BB962C8B-B14F-4D97-AF65-F5344CB8AC3E}">
        <p14:creationId xmlns:p14="http://schemas.microsoft.com/office/powerpoint/2010/main" val="305760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D8DDC0-9CD1-4ACC-85FC-53CAA0B91905}" type="datetime1">
              <a:rPr lang="en-US" smtClean="0"/>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CCB1D3-E157-41D4-ACF7-4138A0452D95}" type="slidenum">
              <a:rPr lang="en-US" smtClean="0"/>
              <a:t>‹#›</a:t>
            </a:fld>
            <a:endParaRPr lang="en-US" dirty="0"/>
          </a:p>
        </p:txBody>
      </p:sp>
    </p:spTree>
    <p:extLst>
      <p:ext uri="{BB962C8B-B14F-4D97-AF65-F5344CB8AC3E}">
        <p14:creationId xmlns:p14="http://schemas.microsoft.com/office/powerpoint/2010/main" val="2770101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DD367D-CC17-4F30-A677-67410B51A985}" type="datetime1">
              <a:rPr lang="en-US" smtClean="0"/>
              <a:t>3/3/2020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CCB1D3-E157-41D4-ACF7-4138A0452D95}" type="slidenum">
              <a:rPr lang="en-US" smtClean="0"/>
              <a:t>‹#›</a:t>
            </a:fld>
            <a:endParaRPr lang="en-US" dirty="0"/>
          </a:p>
        </p:txBody>
      </p:sp>
    </p:spTree>
    <p:extLst>
      <p:ext uri="{BB962C8B-B14F-4D97-AF65-F5344CB8AC3E}">
        <p14:creationId xmlns:p14="http://schemas.microsoft.com/office/powerpoint/2010/main" val="2923398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D67A9-6A95-4FF8-813C-93CE0FC455DB}" type="datetime1">
              <a:rPr lang="en-US" smtClean="0"/>
              <a:t>3/3/2020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CCB1D3-E157-41D4-ACF7-4138A0452D95}" type="slidenum">
              <a:rPr lang="en-US" smtClean="0"/>
              <a:t>‹#›</a:t>
            </a:fld>
            <a:endParaRPr lang="en-US" dirty="0"/>
          </a:p>
        </p:txBody>
      </p:sp>
    </p:spTree>
    <p:extLst>
      <p:ext uri="{BB962C8B-B14F-4D97-AF65-F5344CB8AC3E}">
        <p14:creationId xmlns:p14="http://schemas.microsoft.com/office/powerpoint/2010/main" val="3866033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EA86C1-D6D2-45E3-ABEF-07A5F40C4FD6}" type="datetime1">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CCB1D3-E157-41D4-ACF7-4138A0452D95}" type="slidenum">
              <a:rPr lang="en-US" smtClean="0"/>
              <a:t>‹#›</a:t>
            </a:fld>
            <a:endParaRPr lang="en-US" dirty="0"/>
          </a:p>
        </p:txBody>
      </p:sp>
    </p:spTree>
    <p:extLst>
      <p:ext uri="{BB962C8B-B14F-4D97-AF65-F5344CB8AC3E}">
        <p14:creationId xmlns:p14="http://schemas.microsoft.com/office/powerpoint/2010/main" val="2354796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C7C2A9-109E-466A-A9FD-E56FDFA4F3C2}" type="datetime1">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CCB1D3-E157-41D4-ACF7-4138A0452D95}" type="slidenum">
              <a:rPr lang="en-US" smtClean="0"/>
              <a:t>‹#›</a:t>
            </a:fld>
            <a:endParaRPr lang="en-US" dirty="0"/>
          </a:p>
        </p:txBody>
      </p:sp>
    </p:spTree>
    <p:extLst>
      <p:ext uri="{BB962C8B-B14F-4D97-AF65-F5344CB8AC3E}">
        <p14:creationId xmlns:p14="http://schemas.microsoft.com/office/powerpoint/2010/main" val="331863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5">
                <a:lumMod val="60000"/>
                <a:lumOff val="4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7A2F22-3A07-48F3-A60C-956C7510C277}" type="datetime1">
              <a:rPr lang="en-US" smtClean="0"/>
              <a:t>3/3/2020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CB1D3-E157-41D4-ACF7-4138A0452D95}" type="slidenum">
              <a:rPr lang="en-US" smtClean="0"/>
              <a:t>‹#›</a:t>
            </a:fld>
            <a:endParaRPr lang="en-US" dirty="0"/>
          </a:p>
        </p:txBody>
      </p:sp>
    </p:spTree>
    <p:extLst>
      <p:ext uri="{BB962C8B-B14F-4D97-AF65-F5344CB8AC3E}">
        <p14:creationId xmlns:p14="http://schemas.microsoft.com/office/powerpoint/2010/main" val="371023323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ojpsso.ojp.gov/"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hyperlink" Target="https://ojpsso.ojp.gov/support/OJP_PMP_SSO_Login_Instructions.pdf" TargetMode="Externa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hyperlink" Target="https://www.nij.gov/" TargetMode="External"/><Relationship Id="rId3" Type="http://schemas.openxmlformats.org/officeDocument/2006/relationships/hyperlink" Target="https://ojpsso.ojp.gov/" TargetMode="External"/><Relationship Id="rId7" Type="http://schemas.openxmlformats.org/officeDocument/2006/relationships/hyperlink" Target="https://www.ovcttac.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ojjdp.gov/programs/tta.html" TargetMode="External"/><Relationship Id="rId5" Type="http://schemas.openxmlformats.org/officeDocument/2006/relationships/hyperlink" Target="https://bja.gov/" TargetMode="External"/><Relationship Id="rId4" Type="http://schemas.openxmlformats.org/officeDocument/2006/relationships/hyperlink" Target="https://ojpsso.ojp.gov/support/OJP_PMP_SSO_Login_Instruction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bjapmt@usdoj.gov" TargetMode="External"/><Relationship Id="rId2" Type="http://schemas.openxmlformats.org/officeDocument/2006/relationships/hyperlink" Target="mailto:GMSHelpdesk@usdoj.gov" TargetMode="External"/><Relationship Id="rId1" Type="http://schemas.openxmlformats.org/officeDocument/2006/relationships/slideLayout" Target="../slideLayouts/slideLayout2.xml"/><Relationship Id="rId6" Type="http://schemas.openxmlformats.org/officeDocument/2006/relationships/hyperlink" Target="mailto:ojjdppmt@usdoj.gov" TargetMode="External"/><Relationship Id="rId5" Type="http://schemas.openxmlformats.org/officeDocument/2006/relationships/hyperlink" Target="mailto:nijpmt@usdoj.gov" TargetMode="External"/><Relationship Id="rId4" Type="http://schemas.openxmlformats.org/officeDocument/2006/relationships/hyperlink" Target="mailto:ovcpmt@usdoj.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Performance Measures</a:t>
            </a:r>
            <a:endParaRPr lang="en-US" b="1" dirty="0"/>
          </a:p>
        </p:txBody>
      </p:sp>
      <p:sp>
        <p:nvSpPr>
          <p:cNvPr id="3" name="Subtitle 2"/>
          <p:cNvSpPr>
            <a:spLocks noGrp="1"/>
          </p:cNvSpPr>
          <p:nvPr>
            <p:ph type="subTitle" idx="1"/>
          </p:nvPr>
        </p:nvSpPr>
        <p:spPr>
          <a:xfrm>
            <a:off x="1524000" y="3602038"/>
            <a:ext cx="9144000" cy="3255962"/>
          </a:xfrm>
        </p:spPr>
        <p:txBody>
          <a:bodyPr>
            <a:normAutofit/>
          </a:bodyPr>
          <a:lstStyle/>
          <a:p>
            <a:r>
              <a:rPr lang="en-US" sz="4000" dirty="0" smtClean="0"/>
              <a:t>Planning and Implementation</a:t>
            </a:r>
          </a:p>
          <a:p>
            <a:endParaRPr lang="en-US" dirty="0" smtClean="0"/>
          </a:p>
          <a:p>
            <a:endParaRPr lang="en-US" dirty="0"/>
          </a:p>
          <a:p>
            <a:r>
              <a:rPr lang="en-US" sz="3200" dirty="0" smtClean="0"/>
              <a:t>Office of Justice Programs</a:t>
            </a:r>
            <a:endParaRPr lang="en-US" sz="3200" dirty="0"/>
          </a:p>
        </p:txBody>
      </p:sp>
      <p:sp>
        <p:nvSpPr>
          <p:cNvPr id="4" name="Slide Number Placeholder 3"/>
          <p:cNvSpPr>
            <a:spLocks noGrp="1"/>
          </p:cNvSpPr>
          <p:nvPr>
            <p:ph type="sldNum" sz="quarter" idx="12"/>
          </p:nvPr>
        </p:nvSpPr>
        <p:spPr/>
        <p:txBody>
          <a:bodyPr/>
          <a:lstStyle/>
          <a:p>
            <a:fld id="{59CCB1D3-E157-41D4-ACF7-4138A0452D95}" type="slidenum">
              <a:rPr lang="en-US" smtClean="0"/>
              <a:t>1</a:t>
            </a:fld>
            <a:endParaRPr lang="en-US" dirty="0"/>
          </a:p>
        </p:txBody>
      </p:sp>
      <p:pic>
        <p:nvPicPr>
          <p:cNvPr id="5" name="Picture 4"/>
          <p:cNvPicPr>
            <a:picLocks noChangeAspect="1"/>
          </p:cNvPicPr>
          <p:nvPr/>
        </p:nvPicPr>
        <p:blipFill>
          <a:blip r:embed="rId3"/>
          <a:stretch>
            <a:fillRect/>
          </a:stretch>
        </p:blipFill>
        <p:spPr>
          <a:xfrm>
            <a:off x="387886" y="498437"/>
            <a:ext cx="11416228" cy="1063701"/>
          </a:xfrm>
          <a:prstGeom prst="rect">
            <a:avLst/>
          </a:prstGeom>
        </p:spPr>
      </p:pic>
    </p:spTree>
    <p:extLst>
      <p:ext uri="{BB962C8B-B14F-4D97-AF65-F5344CB8AC3E}">
        <p14:creationId xmlns:p14="http://schemas.microsoft.com/office/powerpoint/2010/main" val="3419458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noFill/>
        </p:spPr>
        <p:txBody>
          <a:bodyPr>
            <a:normAutofit/>
          </a:bodyPr>
          <a:lstStyle/>
          <a:p>
            <a:pPr algn="ctr"/>
            <a:r>
              <a:rPr lang="en-US" b="1" dirty="0">
                <a:ea typeface="Roboto" panose="02000000000000000000" pitchFamily="2" charset="0"/>
              </a:rPr>
              <a:t>Lifecycle of Performance Management</a:t>
            </a:r>
          </a:p>
        </p:txBody>
      </p:sp>
      <p:graphicFrame>
        <p:nvGraphicFramePr>
          <p:cNvPr id="5" name="Diagram 4"/>
          <p:cNvGraphicFramePr/>
          <p:nvPr>
            <p:extLst/>
          </p:nvPr>
        </p:nvGraphicFramePr>
        <p:xfrm>
          <a:off x="0" y="1526565"/>
          <a:ext cx="7807569" cy="51673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xplosion 1 5"/>
          <p:cNvSpPr/>
          <p:nvPr/>
        </p:nvSpPr>
        <p:spPr>
          <a:xfrm>
            <a:off x="2510203" y="2884833"/>
            <a:ext cx="2787161" cy="2450774"/>
          </a:xfrm>
          <a:prstGeom prst="irregularSeal1">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white"/>
                </a:solidFill>
                <a:effectLst/>
                <a:uLnTx/>
                <a:uFillTx/>
                <a:latin typeface="Calibri"/>
                <a:ea typeface="+mn-ea"/>
                <a:cs typeface="+mn-cs"/>
              </a:rPr>
              <a:t>Program</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white"/>
                </a:solidFill>
                <a:effectLst/>
                <a:uLnTx/>
                <a:uFillTx/>
                <a:latin typeface="Calibri"/>
                <a:ea typeface="+mn-ea"/>
                <a:cs typeface="+mn-cs"/>
              </a:rPr>
              <a:t>Improves</a:t>
            </a:r>
          </a:p>
        </p:txBody>
      </p:sp>
      <p:grpSp>
        <p:nvGrpSpPr>
          <p:cNvPr id="9" name="Group 8"/>
          <p:cNvGrpSpPr/>
          <p:nvPr/>
        </p:nvGrpSpPr>
        <p:grpSpPr>
          <a:xfrm>
            <a:off x="6096000" y="2563528"/>
            <a:ext cx="4034119" cy="1307449"/>
            <a:chOff x="6617233" y="1963707"/>
            <a:chExt cx="5378825" cy="1743265"/>
          </a:xfrm>
        </p:grpSpPr>
        <p:cxnSp>
          <p:nvCxnSpPr>
            <p:cNvPr id="10" name="Straight Arrow Connector 9"/>
            <p:cNvCxnSpPr/>
            <p:nvPr/>
          </p:nvCxnSpPr>
          <p:spPr bwMode="auto">
            <a:xfrm flipH="1" flipV="1">
              <a:off x="6617233" y="1963707"/>
              <a:ext cx="2657397" cy="1213415"/>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sp>
          <p:nvSpPr>
            <p:cNvPr id="11" name="Oval 10"/>
            <p:cNvSpPr/>
            <p:nvPr/>
          </p:nvSpPr>
          <p:spPr>
            <a:xfrm>
              <a:off x="8684269" y="2392114"/>
              <a:ext cx="3311789" cy="1314858"/>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ysClr val="windowText" lastClr="000000"/>
                  </a:solidFill>
                </a:rPr>
                <a:t>Performance Measurement</a:t>
              </a:r>
            </a:p>
          </p:txBody>
        </p:sp>
      </p:grpSp>
    </p:spTree>
    <p:extLst>
      <p:ext uri="{BB962C8B-B14F-4D97-AF65-F5344CB8AC3E}">
        <p14:creationId xmlns:p14="http://schemas.microsoft.com/office/powerpoint/2010/main" val="94665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noFill/>
        </p:spPr>
        <p:txBody>
          <a:bodyPr>
            <a:normAutofit/>
          </a:bodyPr>
          <a:lstStyle/>
          <a:p>
            <a:pPr algn="ctr"/>
            <a:r>
              <a:rPr lang="en-US" b="1" dirty="0" smtClean="0">
                <a:ea typeface="Roboto" panose="02000000000000000000" pitchFamily="2" charset="0"/>
              </a:rPr>
              <a:t>Performance Management Applications</a:t>
            </a:r>
            <a:endParaRPr lang="en-US" b="1" dirty="0">
              <a:ea typeface="Roboto" panose="02000000000000000000" pitchFamily="2" charset="0"/>
            </a:endParaRPr>
          </a:p>
        </p:txBody>
      </p:sp>
      <p:pic>
        <p:nvPicPr>
          <p:cNvPr id="7" name="Picture 6"/>
          <p:cNvPicPr>
            <a:picLocks noChangeAspect="1"/>
          </p:cNvPicPr>
          <p:nvPr/>
        </p:nvPicPr>
        <p:blipFill>
          <a:blip r:embed="rId3"/>
          <a:stretch>
            <a:fillRect/>
          </a:stretch>
        </p:blipFill>
        <p:spPr>
          <a:xfrm>
            <a:off x="5575300" y="1557347"/>
            <a:ext cx="1041400" cy="4670276"/>
          </a:xfrm>
          <a:prstGeom prst="rect">
            <a:avLst/>
          </a:prstGeom>
        </p:spPr>
      </p:pic>
      <p:sp>
        <p:nvSpPr>
          <p:cNvPr id="8" name="Text Placeholder 6">
            <a:extLst>
              <a:ext uri="{FF2B5EF4-FFF2-40B4-BE49-F238E27FC236}">
                <a16:creationId xmlns:a16="http://schemas.microsoft.com/office/drawing/2014/main" id="{D6DF135E-72FE-44FA-AA9D-422540531A36}"/>
              </a:ext>
            </a:extLst>
          </p:cNvPr>
          <p:cNvSpPr txBox="1">
            <a:spLocks/>
          </p:cNvSpPr>
          <p:nvPr/>
        </p:nvSpPr>
        <p:spPr>
          <a:xfrm>
            <a:off x="279656" y="2540493"/>
            <a:ext cx="5295644" cy="3687130"/>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cs typeface="Arial" panose="020B0604020202020204" pitchFamily="34" charset="0"/>
              </a:rPr>
              <a:t>To identify areas of success and potential areas of improvement.</a:t>
            </a:r>
          </a:p>
          <a:p>
            <a:pPr>
              <a:spcBef>
                <a:spcPts val="0"/>
              </a:spcBef>
            </a:pPr>
            <a:r>
              <a:rPr lang="en-US" dirty="0">
                <a:cs typeface="Arial" panose="020B0604020202020204" pitchFamily="34" charset="0"/>
              </a:rPr>
              <a:t>To track grant activity and progress towards program goals.</a:t>
            </a:r>
          </a:p>
          <a:p>
            <a:pPr>
              <a:spcBef>
                <a:spcPts val="0"/>
              </a:spcBef>
            </a:pPr>
            <a:r>
              <a:rPr lang="en-US" dirty="0">
                <a:cs typeface="Arial" panose="020B0604020202020204" pitchFamily="34" charset="0"/>
              </a:rPr>
              <a:t>To understand how funds are being distributed.</a:t>
            </a:r>
          </a:p>
          <a:p>
            <a:pPr>
              <a:spcBef>
                <a:spcPts val="0"/>
              </a:spcBef>
            </a:pPr>
            <a:r>
              <a:rPr lang="en-US" dirty="0">
                <a:cs typeface="Arial" panose="020B0604020202020204" pitchFamily="34" charset="0"/>
              </a:rPr>
              <a:t>To comply with the </a:t>
            </a:r>
            <a:r>
              <a:rPr lang="en-US" dirty="0" smtClean="0">
                <a:cs typeface="Arial" panose="020B0604020202020204" pitchFamily="34" charset="0"/>
              </a:rPr>
              <a:t>GPRMA.</a:t>
            </a:r>
            <a:endParaRPr lang="en-US" dirty="0">
              <a:cs typeface="Arial" panose="020B0604020202020204" pitchFamily="34" charset="0"/>
            </a:endParaRPr>
          </a:p>
          <a:p>
            <a:pPr marL="0" indent="0">
              <a:spcBef>
                <a:spcPts val="0"/>
              </a:spcBef>
              <a:buNone/>
            </a:pPr>
            <a:endParaRPr lang="en-US" dirty="0">
              <a:cs typeface="Arial" panose="020B0604020202020204" pitchFamily="34" charset="0"/>
            </a:endParaRPr>
          </a:p>
          <a:p>
            <a:pPr marL="0" indent="0">
              <a:spcBef>
                <a:spcPts val="0"/>
              </a:spcBef>
              <a:buFont typeface="Arial" panose="020B0604020202020204" pitchFamily="34" charset="0"/>
              <a:buNone/>
            </a:pPr>
            <a:endParaRPr lang="en-US" dirty="0">
              <a:cs typeface="Arial" panose="020B0604020202020204" pitchFamily="34" charset="0"/>
            </a:endParaRPr>
          </a:p>
        </p:txBody>
      </p:sp>
      <p:sp>
        <p:nvSpPr>
          <p:cNvPr id="9" name="Text Placeholder 6">
            <a:extLst>
              <a:ext uri="{FF2B5EF4-FFF2-40B4-BE49-F238E27FC236}">
                <a16:creationId xmlns:a16="http://schemas.microsoft.com/office/drawing/2014/main" id="{D6DF135E-72FE-44FA-AA9D-422540531A36}"/>
              </a:ext>
            </a:extLst>
          </p:cNvPr>
          <p:cNvSpPr txBox="1">
            <a:spLocks/>
          </p:cNvSpPr>
          <p:nvPr/>
        </p:nvSpPr>
        <p:spPr>
          <a:xfrm>
            <a:off x="279656" y="1896547"/>
            <a:ext cx="4821580" cy="776982"/>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3200" b="1" dirty="0" smtClean="0">
                <a:cs typeface="Arial" panose="020B0604020202020204" pitchFamily="34" charset="0"/>
              </a:rPr>
              <a:t>Grant Managers</a:t>
            </a:r>
            <a:endParaRPr lang="en-US" sz="3200" b="1" dirty="0">
              <a:cs typeface="Arial" panose="020B0604020202020204" pitchFamily="34" charset="0"/>
            </a:endParaRPr>
          </a:p>
        </p:txBody>
      </p:sp>
      <p:sp>
        <p:nvSpPr>
          <p:cNvPr id="10" name="Text Placeholder 6">
            <a:extLst>
              <a:ext uri="{FF2B5EF4-FFF2-40B4-BE49-F238E27FC236}">
                <a16:creationId xmlns:a16="http://schemas.microsoft.com/office/drawing/2014/main" id="{D6DF135E-72FE-44FA-AA9D-422540531A36}"/>
              </a:ext>
            </a:extLst>
          </p:cNvPr>
          <p:cNvSpPr txBox="1">
            <a:spLocks/>
          </p:cNvSpPr>
          <p:nvPr/>
        </p:nvSpPr>
        <p:spPr>
          <a:xfrm>
            <a:off x="7090764" y="1898084"/>
            <a:ext cx="4821580" cy="776982"/>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3200" b="1" dirty="0" smtClean="0">
                <a:cs typeface="Arial" panose="020B0604020202020204" pitchFamily="34" charset="0"/>
              </a:rPr>
              <a:t>Grantees</a:t>
            </a:r>
            <a:endParaRPr lang="en-US" sz="3200" b="1" dirty="0">
              <a:cs typeface="Arial" panose="020B0604020202020204" pitchFamily="34" charset="0"/>
            </a:endParaRPr>
          </a:p>
        </p:txBody>
      </p:sp>
      <p:sp>
        <p:nvSpPr>
          <p:cNvPr id="16" name="Text Placeholder 6">
            <a:extLst>
              <a:ext uri="{FF2B5EF4-FFF2-40B4-BE49-F238E27FC236}">
                <a16:creationId xmlns:a16="http://schemas.microsoft.com/office/drawing/2014/main" id="{D6DF135E-72FE-44FA-AA9D-422540531A36}"/>
              </a:ext>
            </a:extLst>
          </p:cNvPr>
          <p:cNvSpPr txBox="1">
            <a:spLocks/>
          </p:cNvSpPr>
          <p:nvPr/>
        </p:nvSpPr>
        <p:spPr>
          <a:xfrm>
            <a:off x="7090764" y="2540493"/>
            <a:ext cx="5295644" cy="3687130"/>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cs typeface="Arial" panose="020B0604020202020204" pitchFamily="34" charset="0"/>
              </a:rPr>
              <a:t>Identify areas for improvements to focus </a:t>
            </a:r>
            <a:r>
              <a:rPr lang="en-US" dirty="0" smtClean="0">
                <a:cs typeface="Arial" panose="020B0604020202020204" pitchFamily="34" charset="0"/>
              </a:rPr>
              <a:t>internal </a:t>
            </a:r>
            <a:r>
              <a:rPr lang="en-US" dirty="0">
                <a:cs typeface="Arial" panose="020B0604020202020204" pitchFamily="34" charset="0"/>
              </a:rPr>
              <a:t>efforts.</a:t>
            </a:r>
          </a:p>
          <a:p>
            <a:pPr>
              <a:spcBef>
                <a:spcPts val="0"/>
              </a:spcBef>
            </a:pPr>
            <a:r>
              <a:rPr lang="en-US" dirty="0">
                <a:cs typeface="Arial" panose="020B0604020202020204" pitchFamily="34" charset="0"/>
              </a:rPr>
              <a:t>Proactively request TTA to address challenges.</a:t>
            </a:r>
          </a:p>
          <a:p>
            <a:pPr>
              <a:spcBef>
                <a:spcPts val="0"/>
              </a:spcBef>
            </a:pPr>
            <a:r>
              <a:rPr lang="en-US" dirty="0">
                <a:cs typeface="Arial" panose="020B0604020202020204" pitchFamily="34" charset="0"/>
              </a:rPr>
              <a:t>Generate evidence of progress toward program goals to </a:t>
            </a:r>
            <a:r>
              <a:rPr lang="en-US" dirty="0" smtClean="0">
                <a:cs typeface="Arial" panose="020B0604020202020204" pitchFamily="34" charset="0"/>
              </a:rPr>
              <a:t/>
            </a:r>
            <a:br>
              <a:rPr lang="en-US" dirty="0" smtClean="0">
                <a:cs typeface="Arial" panose="020B0604020202020204" pitchFamily="34" charset="0"/>
              </a:rPr>
            </a:br>
            <a:r>
              <a:rPr lang="en-US" dirty="0" smtClean="0">
                <a:cs typeface="Arial" panose="020B0604020202020204" pitchFamily="34" charset="0"/>
              </a:rPr>
              <a:t>enhance </a:t>
            </a:r>
            <a:r>
              <a:rPr lang="en-US" dirty="0">
                <a:cs typeface="Arial" panose="020B0604020202020204" pitchFamily="34" charset="0"/>
              </a:rPr>
              <a:t>resource advocacy for sustainability.</a:t>
            </a:r>
          </a:p>
          <a:p>
            <a:pPr marL="0" indent="0">
              <a:spcBef>
                <a:spcPts val="0"/>
              </a:spcBef>
              <a:buNone/>
            </a:pPr>
            <a:endParaRPr lang="en-US" dirty="0">
              <a:cs typeface="Arial" panose="020B0604020202020204" pitchFamily="34" charset="0"/>
            </a:endParaRPr>
          </a:p>
          <a:p>
            <a:pPr marL="0" indent="0">
              <a:spcBef>
                <a:spcPts val="0"/>
              </a:spcBef>
              <a:buFont typeface="Arial" panose="020B0604020202020204" pitchFamily="34" charset="0"/>
              <a:buNone/>
            </a:pPr>
            <a:endParaRPr lang="en-US" dirty="0">
              <a:cs typeface="Arial" panose="020B0604020202020204" pitchFamily="34" charset="0"/>
            </a:endParaRPr>
          </a:p>
        </p:txBody>
      </p:sp>
    </p:spTree>
    <p:extLst>
      <p:ext uri="{BB962C8B-B14F-4D97-AF65-F5344CB8AC3E}">
        <p14:creationId xmlns:p14="http://schemas.microsoft.com/office/powerpoint/2010/main" val="2883560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noFill/>
        </p:spPr>
        <p:txBody>
          <a:bodyPr>
            <a:normAutofit/>
          </a:bodyPr>
          <a:lstStyle/>
          <a:p>
            <a:pPr algn="ctr"/>
            <a:r>
              <a:rPr lang="en-US" b="1" dirty="0">
                <a:ea typeface="Roboto" panose="02000000000000000000" pitchFamily="2" charset="0"/>
              </a:rPr>
              <a:t>Planning for Performance Measurement</a:t>
            </a:r>
          </a:p>
        </p:txBody>
      </p:sp>
      <p:sp>
        <p:nvSpPr>
          <p:cNvPr id="5" name="Content Placeholder 2">
            <a:extLst>
              <a:ext uri="{FF2B5EF4-FFF2-40B4-BE49-F238E27FC236}">
                <a16:creationId xmlns:a16="http://schemas.microsoft.com/office/drawing/2014/main" id="{594B33F9-E021-4E6E-8D10-4506CA4F5C72}"/>
              </a:ext>
            </a:extLst>
          </p:cNvPr>
          <p:cNvSpPr txBox="1">
            <a:spLocks/>
          </p:cNvSpPr>
          <p:nvPr/>
        </p:nvSpPr>
        <p:spPr>
          <a:xfrm>
            <a:off x="631231" y="1690689"/>
            <a:ext cx="10929537" cy="516731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2000" kern="1200">
                <a:solidFill>
                  <a:schemeClr val="tx1">
                    <a:tint val="75000"/>
                  </a:schemeClr>
                </a:solidFill>
                <a:latin typeface="Roboto"/>
                <a:ea typeface="+mn-ea"/>
                <a:cs typeface="Roboto"/>
              </a:defRPr>
            </a:lvl1pPr>
            <a:lvl2pPr marL="457200" indent="0" algn="l" defTabSz="457200" rtl="0" eaLnBrk="1" latinLnBrk="0" hangingPunct="1">
              <a:spcBef>
                <a:spcPct val="20000"/>
              </a:spcBef>
              <a:buFont typeface="Arial"/>
              <a:buNone/>
              <a:defRPr sz="1800" kern="1200">
                <a:solidFill>
                  <a:schemeClr val="tx1">
                    <a:tint val="75000"/>
                  </a:schemeClr>
                </a:solidFill>
                <a:latin typeface="Roboto"/>
                <a:ea typeface="+mn-ea"/>
                <a:cs typeface="Roboto"/>
              </a:defRPr>
            </a:lvl2pPr>
            <a:lvl3pPr marL="914400" indent="0" algn="l" defTabSz="457200" rtl="0" eaLnBrk="1" latinLnBrk="0" hangingPunct="1">
              <a:spcBef>
                <a:spcPct val="20000"/>
              </a:spcBef>
              <a:buFont typeface="Arial"/>
              <a:buNone/>
              <a:defRPr sz="1600" kern="1200">
                <a:solidFill>
                  <a:schemeClr val="tx1">
                    <a:tint val="75000"/>
                  </a:schemeClr>
                </a:solidFill>
                <a:latin typeface="Roboto"/>
                <a:ea typeface="+mn-ea"/>
                <a:cs typeface="Roboto"/>
              </a:defRPr>
            </a:lvl3pPr>
            <a:lvl4pPr marL="13716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4pPr>
            <a:lvl5pPr marL="18288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514350" indent="-514350">
              <a:buAutoNum type="arabicPeriod"/>
            </a:pPr>
            <a:r>
              <a:rPr lang="en-US" sz="3200" dirty="0">
                <a:solidFill>
                  <a:schemeClr val="tx1"/>
                </a:solidFill>
                <a:latin typeface="+mn-lt"/>
                <a:cs typeface="Arial" panose="020B0604020202020204" pitchFamily="34" charset="0"/>
              </a:rPr>
              <a:t>Designate a performance measurement POC to oversee data collection and reporting.</a:t>
            </a:r>
          </a:p>
          <a:p>
            <a:pPr marL="514350" indent="-514350">
              <a:buAutoNum type="arabicPeriod"/>
            </a:pPr>
            <a:r>
              <a:rPr lang="en-US" sz="3200" dirty="0">
                <a:solidFill>
                  <a:schemeClr val="tx1"/>
                </a:solidFill>
                <a:latin typeface="+mn-lt"/>
                <a:cs typeface="Arial" panose="020B0604020202020204" pitchFamily="34" charset="0"/>
              </a:rPr>
              <a:t>Understand reporting requirements.</a:t>
            </a:r>
          </a:p>
          <a:p>
            <a:pPr marL="971550" lvl="1" indent="-514350">
              <a:buFont typeface="Arial" panose="020B0604020202020204" pitchFamily="34" charset="0"/>
              <a:buChar char="•"/>
            </a:pPr>
            <a:r>
              <a:rPr lang="en-US" sz="2800" dirty="0">
                <a:solidFill>
                  <a:schemeClr val="tx1"/>
                </a:solidFill>
                <a:latin typeface="+mn-lt"/>
                <a:cs typeface="Arial" panose="020B0604020202020204" pitchFamily="34" charset="0"/>
              </a:rPr>
              <a:t>Review the solicitation</a:t>
            </a:r>
          </a:p>
          <a:p>
            <a:pPr marL="971550" lvl="1" indent="-514350">
              <a:buFont typeface="Arial" panose="020B0604020202020204" pitchFamily="34" charset="0"/>
              <a:buChar char="•"/>
            </a:pPr>
            <a:r>
              <a:rPr lang="en-US" sz="2800" dirty="0">
                <a:solidFill>
                  <a:schemeClr val="tx1"/>
                </a:solidFill>
                <a:latin typeface="+mn-lt"/>
                <a:cs typeface="Arial" panose="020B0604020202020204" pitchFamily="34" charset="0"/>
              </a:rPr>
              <a:t>Know what system to report in (PMT, GMS, other)</a:t>
            </a:r>
          </a:p>
          <a:p>
            <a:pPr marL="971550" lvl="1" indent="-514350">
              <a:buFont typeface="Arial" panose="020B0604020202020204" pitchFamily="34" charset="0"/>
              <a:buChar char="•"/>
            </a:pPr>
            <a:r>
              <a:rPr lang="en-US" sz="2800" dirty="0">
                <a:solidFill>
                  <a:schemeClr val="tx1"/>
                </a:solidFill>
                <a:latin typeface="+mn-lt"/>
                <a:cs typeface="Arial" panose="020B0604020202020204" pitchFamily="34" charset="0"/>
              </a:rPr>
              <a:t>Look at the reporting schedule</a:t>
            </a:r>
          </a:p>
          <a:p>
            <a:pPr marL="514350" indent="-514350">
              <a:buAutoNum type="arabicPeriod"/>
            </a:pPr>
            <a:r>
              <a:rPr lang="en-US" sz="3200" dirty="0">
                <a:solidFill>
                  <a:schemeClr val="tx1"/>
                </a:solidFill>
                <a:latin typeface="+mn-lt"/>
                <a:cs typeface="Arial" panose="020B0604020202020204" pitchFamily="34" charset="0"/>
              </a:rPr>
              <a:t>Develop a plan.</a:t>
            </a:r>
          </a:p>
          <a:p>
            <a:pPr marL="971550" lvl="1" indent="-514350">
              <a:buFont typeface="Arial" panose="020B0604020202020204" pitchFamily="34" charset="0"/>
              <a:buChar char="•"/>
            </a:pPr>
            <a:r>
              <a:rPr lang="en-US" sz="2800" dirty="0">
                <a:solidFill>
                  <a:schemeClr val="tx1"/>
                </a:solidFill>
                <a:latin typeface="+mn-lt"/>
                <a:cs typeface="Arial" panose="020B0604020202020204" pitchFamily="34" charset="0"/>
              </a:rPr>
              <a:t>Who is responsible? When do tasks need to be done? How will the data be managed? </a:t>
            </a:r>
            <a:r>
              <a:rPr lang="en-US" sz="2600" dirty="0">
                <a:solidFill>
                  <a:schemeClr val="tx1"/>
                </a:solidFill>
                <a:latin typeface="+mn-lt"/>
                <a:cs typeface="Arial" panose="020B0604020202020204" pitchFamily="34" charset="0"/>
              </a:rPr>
              <a:t/>
            </a:r>
            <a:br>
              <a:rPr lang="en-US" sz="2600" dirty="0">
                <a:solidFill>
                  <a:schemeClr val="tx1"/>
                </a:solidFill>
                <a:latin typeface="+mn-lt"/>
                <a:cs typeface="Arial" panose="020B0604020202020204" pitchFamily="34" charset="0"/>
              </a:rPr>
            </a:br>
            <a:endParaRPr lang="en-US" sz="2600" dirty="0">
              <a:solidFill>
                <a:schemeClr val="tx1"/>
              </a:solidFill>
              <a:latin typeface="+mn-lt"/>
              <a:cs typeface="Arial" panose="020B0604020202020204" pitchFamily="34" charset="0"/>
            </a:endParaRPr>
          </a:p>
        </p:txBody>
      </p:sp>
    </p:spTree>
    <p:extLst>
      <p:ext uri="{BB962C8B-B14F-4D97-AF65-F5344CB8AC3E}">
        <p14:creationId xmlns:p14="http://schemas.microsoft.com/office/powerpoint/2010/main" val="2686363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noFill/>
        </p:spPr>
        <p:txBody>
          <a:bodyPr>
            <a:normAutofit/>
          </a:bodyPr>
          <a:lstStyle/>
          <a:p>
            <a:pPr algn="ctr"/>
            <a:r>
              <a:rPr lang="en-US" b="1" dirty="0">
                <a:ea typeface="Roboto" panose="02000000000000000000" pitchFamily="2" charset="0"/>
              </a:rPr>
              <a:t>Implementing Performance Measurement</a:t>
            </a:r>
          </a:p>
        </p:txBody>
      </p:sp>
      <p:sp>
        <p:nvSpPr>
          <p:cNvPr id="5" name="Content Placeholder 2">
            <a:extLst>
              <a:ext uri="{FF2B5EF4-FFF2-40B4-BE49-F238E27FC236}">
                <a16:creationId xmlns:a16="http://schemas.microsoft.com/office/drawing/2014/main" id="{594B33F9-E021-4E6E-8D10-4506CA4F5C72}"/>
              </a:ext>
            </a:extLst>
          </p:cNvPr>
          <p:cNvSpPr txBox="1">
            <a:spLocks/>
          </p:cNvSpPr>
          <p:nvPr/>
        </p:nvSpPr>
        <p:spPr>
          <a:xfrm>
            <a:off x="631231" y="1690689"/>
            <a:ext cx="10929537" cy="4643758"/>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2000" kern="1200">
                <a:solidFill>
                  <a:schemeClr val="tx1">
                    <a:tint val="75000"/>
                  </a:schemeClr>
                </a:solidFill>
                <a:latin typeface="Roboto"/>
                <a:ea typeface="+mn-ea"/>
                <a:cs typeface="Roboto"/>
              </a:defRPr>
            </a:lvl1pPr>
            <a:lvl2pPr marL="457200" indent="0" algn="l" defTabSz="457200" rtl="0" eaLnBrk="1" latinLnBrk="0" hangingPunct="1">
              <a:spcBef>
                <a:spcPct val="20000"/>
              </a:spcBef>
              <a:buFont typeface="Arial"/>
              <a:buNone/>
              <a:defRPr sz="1800" kern="1200">
                <a:solidFill>
                  <a:schemeClr val="tx1">
                    <a:tint val="75000"/>
                  </a:schemeClr>
                </a:solidFill>
                <a:latin typeface="Roboto"/>
                <a:ea typeface="+mn-ea"/>
                <a:cs typeface="Roboto"/>
              </a:defRPr>
            </a:lvl2pPr>
            <a:lvl3pPr marL="914400" indent="0" algn="l" defTabSz="457200" rtl="0" eaLnBrk="1" latinLnBrk="0" hangingPunct="1">
              <a:spcBef>
                <a:spcPct val="20000"/>
              </a:spcBef>
              <a:buFont typeface="Arial"/>
              <a:buNone/>
              <a:defRPr sz="1600" kern="1200">
                <a:solidFill>
                  <a:schemeClr val="tx1">
                    <a:tint val="75000"/>
                  </a:schemeClr>
                </a:solidFill>
                <a:latin typeface="Roboto"/>
                <a:ea typeface="+mn-ea"/>
                <a:cs typeface="Roboto"/>
              </a:defRPr>
            </a:lvl3pPr>
            <a:lvl4pPr marL="13716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4pPr>
            <a:lvl5pPr marL="18288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514350" indent="-514350">
              <a:buAutoNum type="arabicPeriod"/>
            </a:pPr>
            <a:r>
              <a:rPr lang="en-US" sz="3200" dirty="0">
                <a:solidFill>
                  <a:schemeClr val="tx1"/>
                </a:solidFill>
                <a:latin typeface="+mn-lt"/>
                <a:cs typeface="Arial" panose="020B0604020202020204" pitchFamily="34" charset="0"/>
              </a:rPr>
              <a:t>Collect data with a case/records management system, spreadsheet, or intake/client/service form.</a:t>
            </a:r>
            <a:endParaRPr lang="en-US" sz="3000" dirty="0">
              <a:solidFill>
                <a:schemeClr val="tx1"/>
              </a:solidFill>
              <a:latin typeface="+mn-lt"/>
              <a:cs typeface="Arial" panose="020B0604020202020204" pitchFamily="34" charset="0"/>
            </a:endParaRPr>
          </a:p>
          <a:p>
            <a:pPr marL="971550" lvl="1" indent="-514350">
              <a:buFont typeface="Arial" panose="020B0604020202020204" pitchFamily="34" charset="0"/>
              <a:buChar char="•"/>
            </a:pPr>
            <a:r>
              <a:rPr lang="en-US" sz="2800" dirty="0">
                <a:solidFill>
                  <a:schemeClr val="tx1"/>
                </a:solidFill>
                <a:latin typeface="+mn-lt"/>
                <a:cs typeface="Arial" panose="020B0604020202020204" pitchFamily="34" charset="0"/>
              </a:rPr>
              <a:t>Training should be provided </a:t>
            </a:r>
          </a:p>
          <a:p>
            <a:pPr marL="514350" indent="-514350">
              <a:buAutoNum type="arabicPeriod"/>
            </a:pPr>
            <a:r>
              <a:rPr lang="en-US" sz="3200" dirty="0">
                <a:solidFill>
                  <a:schemeClr val="tx1"/>
                </a:solidFill>
                <a:latin typeface="+mn-lt"/>
                <a:cs typeface="Arial" panose="020B0604020202020204" pitchFamily="34" charset="0"/>
              </a:rPr>
              <a:t>Aggregate the data each reporting period and verify accuracy.</a:t>
            </a:r>
          </a:p>
          <a:p>
            <a:pPr marL="514350" indent="-514350">
              <a:buAutoNum type="arabicPeriod"/>
            </a:pPr>
            <a:r>
              <a:rPr lang="en-US" sz="3200" dirty="0">
                <a:solidFill>
                  <a:schemeClr val="tx1"/>
                </a:solidFill>
                <a:latin typeface="+mn-lt"/>
                <a:cs typeface="Arial" panose="020B0604020202020204" pitchFamily="34" charset="0"/>
              </a:rPr>
              <a:t>Report </a:t>
            </a:r>
            <a:r>
              <a:rPr lang="en-US" sz="3200" dirty="0" smtClean="0">
                <a:solidFill>
                  <a:schemeClr val="tx1"/>
                </a:solidFill>
                <a:latin typeface="+mn-lt"/>
                <a:cs typeface="Arial" panose="020B0604020202020204" pitchFamily="34" charset="0"/>
              </a:rPr>
              <a:t>your data. </a:t>
            </a:r>
          </a:p>
          <a:p>
            <a:pPr marL="914400" lvl="1" indent="-457200">
              <a:buFont typeface="Arial" panose="020B0604020202020204" pitchFamily="34" charset="0"/>
              <a:buChar char="•"/>
            </a:pPr>
            <a:r>
              <a:rPr lang="en-US" sz="2800" dirty="0" smtClean="0">
                <a:solidFill>
                  <a:schemeClr val="tx1"/>
                </a:solidFill>
                <a:latin typeface="+mn-lt"/>
                <a:cs typeface="Arial" panose="020B0604020202020204" pitchFamily="34" charset="0"/>
              </a:rPr>
              <a:t>How and when depends on your program</a:t>
            </a:r>
            <a:r>
              <a:rPr lang="en-US" sz="2600" dirty="0" smtClean="0">
                <a:solidFill>
                  <a:schemeClr val="tx1"/>
                </a:solidFill>
                <a:latin typeface="+mn-lt"/>
                <a:cs typeface="Arial" panose="020B0604020202020204" pitchFamily="34" charset="0"/>
              </a:rPr>
              <a:t/>
            </a:r>
            <a:br>
              <a:rPr lang="en-US" sz="2600" dirty="0" smtClean="0">
                <a:solidFill>
                  <a:schemeClr val="tx1"/>
                </a:solidFill>
                <a:latin typeface="+mn-lt"/>
                <a:cs typeface="Arial" panose="020B0604020202020204" pitchFamily="34" charset="0"/>
              </a:rPr>
            </a:br>
            <a:endParaRPr lang="en-US" sz="2600" dirty="0">
              <a:solidFill>
                <a:schemeClr val="tx1"/>
              </a:solidFill>
              <a:latin typeface="+mn-lt"/>
              <a:cs typeface="Arial" panose="020B0604020202020204" pitchFamily="34" charset="0"/>
            </a:endParaRPr>
          </a:p>
        </p:txBody>
      </p:sp>
    </p:spTree>
    <p:extLst>
      <p:ext uri="{BB962C8B-B14F-4D97-AF65-F5344CB8AC3E}">
        <p14:creationId xmlns:p14="http://schemas.microsoft.com/office/powerpoint/2010/main" val="119263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noFill/>
        </p:spPr>
        <p:txBody>
          <a:bodyPr>
            <a:normAutofit/>
          </a:bodyPr>
          <a:lstStyle/>
          <a:p>
            <a:pPr algn="ctr"/>
            <a:r>
              <a:rPr lang="en-US" b="1" dirty="0">
                <a:ea typeface="Roboto" panose="02000000000000000000" pitchFamily="2" charset="0"/>
              </a:rPr>
              <a:t>What is the PMT?</a:t>
            </a:r>
          </a:p>
        </p:txBody>
      </p:sp>
      <p:sp>
        <p:nvSpPr>
          <p:cNvPr id="5" name="Content Placeholder 2">
            <a:extLst>
              <a:ext uri="{FF2B5EF4-FFF2-40B4-BE49-F238E27FC236}">
                <a16:creationId xmlns:a16="http://schemas.microsoft.com/office/drawing/2014/main" id="{594B33F9-E021-4E6E-8D10-4506CA4F5C72}"/>
              </a:ext>
            </a:extLst>
          </p:cNvPr>
          <p:cNvSpPr txBox="1">
            <a:spLocks/>
          </p:cNvSpPr>
          <p:nvPr/>
        </p:nvSpPr>
        <p:spPr>
          <a:xfrm>
            <a:off x="50652" y="1638723"/>
            <a:ext cx="7217923" cy="4643758"/>
          </a:xfrm>
          <a:prstGeom prst="rect">
            <a:avLst/>
          </a:prstGeom>
        </p:spPr>
        <p:txBody>
          <a:bodyPr vert="horz" lIns="91440" tIns="45720" rIns="91440" bIns="45720" rtlCol="0" anchor="t">
            <a:noAutofit/>
          </a:bodyPr>
          <a:lstStyle>
            <a:lvl1pPr marL="0" indent="0" algn="l" defTabSz="457200" rtl="0" eaLnBrk="1" latinLnBrk="0" hangingPunct="1">
              <a:spcBef>
                <a:spcPct val="20000"/>
              </a:spcBef>
              <a:buFont typeface="Arial"/>
              <a:buNone/>
              <a:defRPr sz="2000" kern="1200">
                <a:solidFill>
                  <a:schemeClr val="tx1">
                    <a:tint val="75000"/>
                  </a:schemeClr>
                </a:solidFill>
                <a:latin typeface="Roboto"/>
                <a:ea typeface="+mn-ea"/>
                <a:cs typeface="Roboto"/>
              </a:defRPr>
            </a:lvl1pPr>
            <a:lvl2pPr marL="457200" indent="0" algn="l" defTabSz="457200" rtl="0" eaLnBrk="1" latinLnBrk="0" hangingPunct="1">
              <a:spcBef>
                <a:spcPct val="20000"/>
              </a:spcBef>
              <a:buFont typeface="Arial"/>
              <a:buNone/>
              <a:defRPr sz="1800" kern="1200">
                <a:solidFill>
                  <a:schemeClr val="tx1">
                    <a:tint val="75000"/>
                  </a:schemeClr>
                </a:solidFill>
                <a:latin typeface="Roboto"/>
                <a:ea typeface="+mn-ea"/>
                <a:cs typeface="Roboto"/>
              </a:defRPr>
            </a:lvl2pPr>
            <a:lvl3pPr marL="914400" indent="0" algn="l" defTabSz="457200" rtl="0" eaLnBrk="1" latinLnBrk="0" hangingPunct="1">
              <a:spcBef>
                <a:spcPct val="20000"/>
              </a:spcBef>
              <a:buFont typeface="Arial"/>
              <a:buNone/>
              <a:defRPr sz="1600" kern="1200">
                <a:solidFill>
                  <a:schemeClr val="tx1">
                    <a:tint val="75000"/>
                  </a:schemeClr>
                </a:solidFill>
                <a:latin typeface="Roboto"/>
                <a:ea typeface="+mn-ea"/>
                <a:cs typeface="Roboto"/>
              </a:defRPr>
            </a:lvl3pPr>
            <a:lvl4pPr marL="13716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4pPr>
            <a:lvl5pPr marL="18288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626745" lvl="1" indent="-342900">
              <a:spcAft>
                <a:spcPts val="1200"/>
              </a:spcAft>
              <a:buFont typeface="Arial" panose="020B0604020202020204" pitchFamily="34" charset="0"/>
              <a:buChar char="•"/>
            </a:pPr>
            <a:r>
              <a:rPr lang="en-US" sz="3200" dirty="0">
                <a:solidFill>
                  <a:schemeClr val="tx1"/>
                </a:solidFill>
                <a:latin typeface="+mn-lt"/>
                <a:cs typeface="Arial" panose="020B0604020202020204" pitchFamily="34" charset="0"/>
              </a:rPr>
              <a:t>OJP’s PMT is the online system </a:t>
            </a:r>
            <a:br>
              <a:rPr lang="en-US" sz="3200" dirty="0">
                <a:solidFill>
                  <a:schemeClr val="tx1"/>
                </a:solidFill>
                <a:latin typeface="+mn-lt"/>
                <a:cs typeface="Arial" panose="020B0604020202020204" pitchFamily="34" charset="0"/>
              </a:rPr>
            </a:br>
            <a:r>
              <a:rPr lang="en-US" sz="3200" dirty="0">
                <a:solidFill>
                  <a:schemeClr val="tx1"/>
                </a:solidFill>
                <a:latin typeface="+mn-lt"/>
                <a:cs typeface="Arial" panose="020B0604020202020204" pitchFamily="34" charset="0"/>
              </a:rPr>
              <a:t>required for grantee performance </a:t>
            </a:r>
            <a:br>
              <a:rPr lang="en-US" sz="3200" dirty="0">
                <a:solidFill>
                  <a:schemeClr val="tx1"/>
                </a:solidFill>
                <a:latin typeface="+mn-lt"/>
                <a:cs typeface="Arial" panose="020B0604020202020204" pitchFamily="34" charset="0"/>
              </a:rPr>
            </a:br>
            <a:r>
              <a:rPr lang="en-US" sz="3200" dirty="0">
                <a:solidFill>
                  <a:schemeClr val="tx1"/>
                </a:solidFill>
                <a:latin typeface="+mn-lt"/>
                <a:cs typeface="Arial" panose="020B0604020202020204" pitchFamily="34" charset="0"/>
              </a:rPr>
              <a:t>measurement reporting.</a:t>
            </a:r>
          </a:p>
          <a:p>
            <a:pPr marL="626745" lvl="1" indent="-342900">
              <a:spcAft>
                <a:spcPts val="1200"/>
              </a:spcAft>
              <a:buFont typeface="Arial" panose="020B0604020202020204" pitchFamily="34" charset="0"/>
              <a:buChar char="•"/>
            </a:pPr>
            <a:r>
              <a:rPr lang="en-US" sz="3200" dirty="0">
                <a:solidFill>
                  <a:schemeClr val="tx1"/>
                </a:solidFill>
                <a:latin typeface="+mn-lt"/>
                <a:cs typeface="Arial" panose="020B0604020202020204" pitchFamily="34" charset="0"/>
              </a:rPr>
              <a:t>Used by many OVC, BJA, NIJ, </a:t>
            </a:r>
            <a:br>
              <a:rPr lang="en-US" sz="3200" dirty="0">
                <a:solidFill>
                  <a:schemeClr val="tx1"/>
                </a:solidFill>
                <a:latin typeface="+mn-lt"/>
                <a:cs typeface="Arial" panose="020B0604020202020204" pitchFamily="34" charset="0"/>
              </a:rPr>
            </a:br>
            <a:r>
              <a:rPr lang="en-US" sz="3200" dirty="0">
                <a:solidFill>
                  <a:schemeClr val="tx1"/>
                </a:solidFill>
                <a:latin typeface="+mn-lt"/>
                <a:cs typeface="Arial" panose="020B0604020202020204" pitchFamily="34" charset="0"/>
              </a:rPr>
              <a:t>and OJJDP grantees</a:t>
            </a:r>
          </a:p>
          <a:p>
            <a:pPr marL="626745" lvl="1" indent="-342900">
              <a:spcAft>
                <a:spcPts val="1200"/>
              </a:spcAft>
              <a:buFont typeface="Arial" panose="020B0604020202020204" pitchFamily="34" charset="0"/>
              <a:buChar char="•"/>
            </a:pPr>
            <a:r>
              <a:rPr lang="en-US" sz="3200" dirty="0">
                <a:solidFill>
                  <a:schemeClr val="tx1"/>
                </a:solidFill>
                <a:latin typeface="+mn-lt"/>
                <a:cs typeface="Arial" panose="020B0604020202020204" pitchFamily="34" charset="0"/>
              </a:rPr>
              <a:t>Please access the PMT at:</a:t>
            </a:r>
            <a:r>
              <a:rPr lang="en-US" sz="3200" dirty="0">
                <a:solidFill>
                  <a:srgbClr val="001B5C"/>
                </a:solidFill>
                <a:latin typeface="+mn-lt"/>
                <a:cs typeface="Arial" panose="020B0604020202020204" pitchFamily="34" charset="0"/>
              </a:rPr>
              <a:t> </a:t>
            </a:r>
            <a:r>
              <a:rPr lang="en-US" altLang="en-US" sz="3200" dirty="0">
                <a:latin typeface="+mn-lt"/>
                <a:ea typeface="Calibri" pitchFamily="34" charset="0"/>
                <a:cs typeface="Arial" panose="020B0604020202020204" pitchFamily="34" charset="0"/>
                <a:hlinkClick r:id="rId3"/>
              </a:rPr>
              <a:t>https://ojpsso.ojp.gov</a:t>
            </a:r>
            <a:r>
              <a:rPr lang="en-US" altLang="en-US" sz="3200" dirty="0">
                <a:latin typeface="+mn-lt"/>
                <a:ea typeface="Calibri" pitchFamily="34" charset="0"/>
                <a:cs typeface="Arial" panose="020B0604020202020204" pitchFamily="34" charset="0"/>
              </a:rPr>
              <a:t> </a:t>
            </a:r>
            <a:r>
              <a:rPr lang="en-US" sz="3200" dirty="0">
                <a:latin typeface="+mn-lt"/>
                <a:cs typeface="Arial" panose="020B0604020202020204" pitchFamily="34" charset="0"/>
              </a:rPr>
              <a:t> </a:t>
            </a:r>
            <a:br>
              <a:rPr lang="en-US" sz="3200" dirty="0">
                <a:latin typeface="+mn-lt"/>
                <a:cs typeface="Arial" panose="020B0604020202020204" pitchFamily="34" charset="0"/>
              </a:rPr>
            </a:br>
            <a:endParaRPr lang="en-US" sz="3200" dirty="0">
              <a:latin typeface="+mn-lt"/>
              <a:cs typeface="Arial" panose="020B0604020202020204" pitchFamily="34" charset="0"/>
            </a:endParaRPr>
          </a:p>
        </p:txBody>
      </p:sp>
      <p:pic>
        <p:nvPicPr>
          <p:cNvPr id="7" name="Picture 6">
            <a:extLst>
              <a:ext uri="{FF2B5EF4-FFF2-40B4-BE49-F238E27FC236}">
                <a16:creationId xmlns:a16="http://schemas.microsoft.com/office/drawing/2014/main" id="{4F4FCDD3-4398-4D80-9FAB-43D6ED436591}"/>
              </a:ext>
            </a:extLst>
          </p:cNvPr>
          <p:cNvPicPr>
            <a:picLocks noChangeAspect="1"/>
          </p:cNvPicPr>
          <p:nvPr/>
        </p:nvPicPr>
        <p:blipFill>
          <a:blip r:embed="rId4"/>
          <a:stretch>
            <a:fillRect/>
          </a:stretch>
        </p:blipFill>
        <p:spPr>
          <a:xfrm>
            <a:off x="6574970" y="1690689"/>
            <a:ext cx="5377241" cy="4390042"/>
          </a:xfrm>
          <a:prstGeom prst="rect">
            <a:avLst/>
          </a:prstGeom>
          <a:ln w="19050">
            <a:solidFill>
              <a:srgbClr val="112947"/>
            </a:solidFill>
          </a:ln>
        </p:spPr>
      </p:pic>
      <p:sp>
        <p:nvSpPr>
          <p:cNvPr id="8" name="TextBox 7"/>
          <p:cNvSpPr txBox="1"/>
          <p:nvPr/>
        </p:nvSpPr>
        <p:spPr>
          <a:xfrm>
            <a:off x="385029" y="5990094"/>
            <a:ext cx="6549171" cy="584775"/>
          </a:xfrm>
          <a:prstGeom prst="rect">
            <a:avLst/>
          </a:prstGeom>
          <a:noFill/>
          <a:effectLst>
            <a:outerShdw blurRad="63500" sx="102000" sy="102000" algn="ctr" rotWithShape="0">
              <a:prstClr val="black">
                <a:alpha val="40000"/>
              </a:prstClr>
            </a:outerShdw>
          </a:effectLst>
          <a:scene3d>
            <a:camera prst="orthographicFront"/>
            <a:lightRig rig="threePt" dir="t"/>
          </a:scene3d>
          <a:sp3d>
            <a:bevelT/>
          </a:sp3d>
        </p:spPr>
        <p:txBody>
          <a:bodyPr wrap="square" rtlCol="0">
            <a:spAutoFit/>
          </a:bodyPr>
          <a:lstStyle/>
          <a:p>
            <a:r>
              <a:rPr lang="en-US" sz="1600" dirty="0">
                <a:latin typeface="Arial" panose="020B0604020202020204" pitchFamily="34" charset="0"/>
                <a:cs typeface="Arial" panose="020B0604020202020204" pitchFamily="34" charset="0"/>
              </a:rPr>
              <a:t>Log-In Instructions and Help Desk Information: </a:t>
            </a:r>
            <a:r>
              <a:rPr lang="en-US" sz="1600" dirty="0">
                <a:solidFill>
                  <a:srgbClr val="001B5C"/>
                </a:solidFill>
                <a:latin typeface="Arial" panose="020B0604020202020204" pitchFamily="34" charset="0"/>
                <a:cs typeface="Arial" panose="020B0604020202020204" pitchFamily="34" charset="0"/>
                <a:hlinkClick r:id="rId5"/>
              </a:rPr>
              <a:t>https://ojpsso.ojp.gov/support/OJP_PMP_SSO_Login_Instructions.pdf</a:t>
            </a:r>
            <a:r>
              <a:rPr lang="en-US" sz="1600" dirty="0">
                <a:solidFill>
                  <a:srgbClr val="001B5C"/>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62681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noFill/>
        </p:spPr>
        <p:txBody>
          <a:bodyPr>
            <a:normAutofit/>
          </a:bodyPr>
          <a:lstStyle/>
          <a:p>
            <a:pPr algn="ctr"/>
            <a:r>
              <a:rPr lang="en-US" b="1" dirty="0">
                <a:ea typeface="Roboto" panose="02000000000000000000" pitchFamily="2" charset="0"/>
              </a:rPr>
              <a:t>Grants Management System</a:t>
            </a:r>
          </a:p>
        </p:txBody>
      </p:sp>
      <p:sp>
        <p:nvSpPr>
          <p:cNvPr id="5" name="Content Placeholder 2">
            <a:extLst>
              <a:ext uri="{FF2B5EF4-FFF2-40B4-BE49-F238E27FC236}">
                <a16:creationId xmlns:a16="http://schemas.microsoft.com/office/drawing/2014/main" id="{594B33F9-E021-4E6E-8D10-4506CA4F5C72}"/>
              </a:ext>
            </a:extLst>
          </p:cNvPr>
          <p:cNvSpPr txBox="1">
            <a:spLocks/>
          </p:cNvSpPr>
          <p:nvPr/>
        </p:nvSpPr>
        <p:spPr>
          <a:xfrm>
            <a:off x="605971" y="2214242"/>
            <a:ext cx="10350787" cy="312777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2000" kern="1200">
                <a:solidFill>
                  <a:schemeClr val="tx1">
                    <a:tint val="75000"/>
                  </a:schemeClr>
                </a:solidFill>
                <a:latin typeface="Roboto"/>
                <a:ea typeface="+mn-ea"/>
                <a:cs typeface="Roboto"/>
              </a:defRPr>
            </a:lvl1pPr>
            <a:lvl2pPr marL="457200" indent="0" algn="l" defTabSz="457200" rtl="0" eaLnBrk="1" latinLnBrk="0" hangingPunct="1">
              <a:spcBef>
                <a:spcPct val="20000"/>
              </a:spcBef>
              <a:buFont typeface="Arial"/>
              <a:buNone/>
              <a:defRPr sz="1800" kern="1200">
                <a:solidFill>
                  <a:schemeClr val="tx1">
                    <a:tint val="75000"/>
                  </a:schemeClr>
                </a:solidFill>
                <a:latin typeface="Roboto"/>
                <a:ea typeface="+mn-ea"/>
                <a:cs typeface="Roboto"/>
              </a:defRPr>
            </a:lvl2pPr>
            <a:lvl3pPr marL="914400" indent="0" algn="l" defTabSz="457200" rtl="0" eaLnBrk="1" latinLnBrk="0" hangingPunct="1">
              <a:spcBef>
                <a:spcPct val="20000"/>
              </a:spcBef>
              <a:buFont typeface="Arial"/>
              <a:buNone/>
              <a:defRPr sz="1600" kern="1200">
                <a:solidFill>
                  <a:schemeClr val="tx1">
                    <a:tint val="75000"/>
                  </a:schemeClr>
                </a:solidFill>
                <a:latin typeface="Roboto"/>
                <a:ea typeface="+mn-ea"/>
                <a:cs typeface="Roboto"/>
              </a:defRPr>
            </a:lvl3pPr>
            <a:lvl4pPr marL="13716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4pPr>
            <a:lvl5pPr marL="18288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sz="3600" dirty="0">
                <a:solidFill>
                  <a:schemeClr val="tx1"/>
                </a:solidFill>
                <a:latin typeface="+mn-lt"/>
                <a:cs typeface="Arial" panose="020B0604020202020204" pitchFamily="34" charset="0"/>
              </a:rPr>
              <a:t>Regardless of how you provide </a:t>
            </a:r>
            <a:r>
              <a:rPr lang="en-US" sz="3600" dirty="0" smtClean="0">
                <a:solidFill>
                  <a:schemeClr val="tx1"/>
                </a:solidFill>
                <a:latin typeface="+mn-lt"/>
                <a:cs typeface="Arial" panose="020B0604020202020204" pitchFamily="34" charset="0"/>
              </a:rPr>
              <a:t>your data, </a:t>
            </a:r>
            <a:r>
              <a:rPr lang="en-US" sz="3600" dirty="0">
                <a:solidFill>
                  <a:schemeClr val="tx1"/>
                </a:solidFill>
                <a:latin typeface="+mn-lt"/>
                <a:cs typeface="Arial" panose="020B0604020202020204" pitchFamily="34" charset="0"/>
              </a:rPr>
              <a:t>you are required to upload a copy of your progress report to GMS semi-annually.</a:t>
            </a:r>
          </a:p>
        </p:txBody>
      </p:sp>
    </p:spTree>
    <p:extLst>
      <p:ext uri="{BB962C8B-B14F-4D97-AF65-F5344CB8AC3E}">
        <p14:creationId xmlns:p14="http://schemas.microsoft.com/office/powerpoint/2010/main" val="3945262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noFill/>
        </p:spPr>
        <p:txBody>
          <a:bodyPr>
            <a:normAutofit/>
          </a:bodyPr>
          <a:lstStyle/>
          <a:p>
            <a:pPr algn="ctr"/>
            <a:r>
              <a:rPr lang="en-US" b="1" dirty="0" smtClean="0">
                <a:ea typeface="Roboto" panose="02000000000000000000" pitchFamily="2" charset="0"/>
              </a:rPr>
              <a:t>Quick Reference Reporting Schedule I</a:t>
            </a:r>
            <a:endParaRPr lang="en-US" b="1" dirty="0">
              <a:ea typeface="Roboto" panose="02000000000000000000" pitchFamily="2" charset="0"/>
            </a:endParaRPr>
          </a:p>
        </p:txBody>
      </p:sp>
      <p:sp>
        <p:nvSpPr>
          <p:cNvPr id="5" name="Content Placeholder 2">
            <a:extLst>
              <a:ext uri="{FF2B5EF4-FFF2-40B4-BE49-F238E27FC236}">
                <a16:creationId xmlns:a16="http://schemas.microsoft.com/office/drawing/2014/main" id="{594B33F9-E021-4E6E-8D10-4506CA4F5C72}"/>
              </a:ext>
            </a:extLst>
          </p:cNvPr>
          <p:cNvSpPr txBox="1">
            <a:spLocks/>
          </p:cNvSpPr>
          <p:nvPr/>
        </p:nvSpPr>
        <p:spPr>
          <a:xfrm>
            <a:off x="605971" y="2214242"/>
            <a:ext cx="10350787" cy="312777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2000" kern="1200">
                <a:solidFill>
                  <a:schemeClr val="tx1">
                    <a:tint val="75000"/>
                  </a:schemeClr>
                </a:solidFill>
                <a:latin typeface="Roboto"/>
                <a:ea typeface="+mn-ea"/>
                <a:cs typeface="Roboto"/>
              </a:defRPr>
            </a:lvl1pPr>
            <a:lvl2pPr marL="457200" indent="0" algn="l" defTabSz="457200" rtl="0" eaLnBrk="1" latinLnBrk="0" hangingPunct="1">
              <a:spcBef>
                <a:spcPct val="20000"/>
              </a:spcBef>
              <a:buFont typeface="Arial"/>
              <a:buNone/>
              <a:defRPr sz="1800" kern="1200">
                <a:solidFill>
                  <a:schemeClr val="tx1">
                    <a:tint val="75000"/>
                  </a:schemeClr>
                </a:solidFill>
                <a:latin typeface="Roboto"/>
                <a:ea typeface="+mn-ea"/>
                <a:cs typeface="Roboto"/>
              </a:defRPr>
            </a:lvl2pPr>
            <a:lvl3pPr marL="914400" indent="0" algn="l" defTabSz="457200" rtl="0" eaLnBrk="1" latinLnBrk="0" hangingPunct="1">
              <a:spcBef>
                <a:spcPct val="20000"/>
              </a:spcBef>
              <a:buFont typeface="Arial"/>
              <a:buNone/>
              <a:defRPr sz="1600" kern="1200">
                <a:solidFill>
                  <a:schemeClr val="tx1">
                    <a:tint val="75000"/>
                  </a:schemeClr>
                </a:solidFill>
                <a:latin typeface="Roboto"/>
                <a:ea typeface="+mn-ea"/>
                <a:cs typeface="Roboto"/>
              </a:defRPr>
            </a:lvl3pPr>
            <a:lvl4pPr marL="13716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4pPr>
            <a:lvl5pPr marL="18288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endParaRPr lang="en-US" sz="3600" dirty="0">
              <a:solidFill>
                <a:schemeClr val="tx1"/>
              </a:solidFill>
              <a:latin typeface="Arial" panose="020B0604020202020204" pitchFamily="34" charset="0"/>
              <a:cs typeface="Arial" panose="020B0604020202020204" pitchFamily="34" charset="0"/>
            </a:endParaRPr>
          </a:p>
        </p:txBody>
      </p:sp>
      <p:graphicFrame>
        <p:nvGraphicFramePr>
          <p:cNvPr id="4" name="Content Placeholder 6"/>
          <p:cNvGraphicFramePr>
            <a:graphicFrameLocks/>
          </p:cNvGraphicFramePr>
          <p:nvPr>
            <p:extLst>
              <p:ext uri="{D42A27DB-BD31-4B8C-83A1-F6EECF244321}">
                <p14:modId xmlns:p14="http://schemas.microsoft.com/office/powerpoint/2010/main" val="1518663873"/>
              </p:ext>
            </p:extLst>
          </p:nvPr>
        </p:nvGraphicFramePr>
        <p:xfrm>
          <a:off x="3667780" y="1685946"/>
          <a:ext cx="7906599" cy="4708634"/>
        </p:xfrm>
        <a:graphic>
          <a:graphicData uri="http://schemas.openxmlformats.org/drawingml/2006/table">
            <a:tbl>
              <a:tblPr firstRow="1" bandRow="1">
                <a:tableStyleId>{7DF18680-E054-41AD-8BC1-D1AEF772440D}</a:tableStyleId>
              </a:tblPr>
              <a:tblGrid>
                <a:gridCol w="2125513">
                  <a:extLst>
                    <a:ext uri="{9D8B030D-6E8A-4147-A177-3AD203B41FA5}">
                      <a16:colId xmlns:a16="http://schemas.microsoft.com/office/drawing/2014/main" val="4001469918"/>
                    </a:ext>
                  </a:extLst>
                </a:gridCol>
                <a:gridCol w="2392546">
                  <a:extLst>
                    <a:ext uri="{9D8B030D-6E8A-4147-A177-3AD203B41FA5}">
                      <a16:colId xmlns:a16="http://schemas.microsoft.com/office/drawing/2014/main" val="2603267886"/>
                    </a:ext>
                  </a:extLst>
                </a:gridCol>
                <a:gridCol w="1599560">
                  <a:extLst>
                    <a:ext uri="{9D8B030D-6E8A-4147-A177-3AD203B41FA5}">
                      <a16:colId xmlns:a16="http://schemas.microsoft.com/office/drawing/2014/main" val="662373659"/>
                    </a:ext>
                  </a:extLst>
                </a:gridCol>
                <a:gridCol w="1788980">
                  <a:extLst>
                    <a:ext uri="{9D8B030D-6E8A-4147-A177-3AD203B41FA5}">
                      <a16:colId xmlns:a16="http://schemas.microsoft.com/office/drawing/2014/main" val="2388957484"/>
                    </a:ext>
                  </a:extLst>
                </a:gridCol>
              </a:tblGrid>
              <a:tr h="751446">
                <a:tc>
                  <a:txBody>
                    <a:bodyPr/>
                    <a:lstStyle/>
                    <a:p>
                      <a:pPr algn="ctr"/>
                      <a:r>
                        <a:rPr lang="en-US" sz="1400"/>
                        <a:t>Reporting Period</a:t>
                      </a:r>
                      <a:endParaRPr lang="en-US" sz="1400">
                        <a:latin typeface="Roboto"/>
                        <a:cs typeface="Arial" panose="020B0604020202020204" pitchFamily="34" charset="0"/>
                      </a:endParaRPr>
                    </a:p>
                  </a:txBody>
                  <a:tcPr anchor="ctr">
                    <a:solidFill>
                      <a:srgbClr val="00ACA0"/>
                    </a:solidFill>
                  </a:tcPr>
                </a:tc>
                <a:tc>
                  <a:txBody>
                    <a:bodyPr/>
                    <a:lstStyle/>
                    <a:p>
                      <a:pPr algn="ctr"/>
                      <a:r>
                        <a:rPr lang="en-US" sz="1400"/>
                        <a:t>Data Required</a:t>
                      </a:r>
                      <a:endParaRPr lang="en-US" sz="1400">
                        <a:latin typeface="Roboto"/>
                        <a:cs typeface="Arial" panose="020B0604020202020204" pitchFamily="34" charset="0"/>
                      </a:endParaRPr>
                    </a:p>
                  </a:txBody>
                  <a:tcPr anchor="ctr">
                    <a:solidFill>
                      <a:srgbClr val="00ACA0"/>
                    </a:solidFill>
                  </a:tcPr>
                </a:tc>
                <a:tc>
                  <a:txBody>
                    <a:bodyPr/>
                    <a:lstStyle/>
                    <a:p>
                      <a:pPr algn="ctr"/>
                      <a:r>
                        <a:rPr lang="en-US" sz="1400"/>
                        <a:t>PMT Due Date</a:t>
                      </a:r>
                      <a:endParaRPr lang="en-US" sz="1400">
                        <a:latin typeface="Roboto"/>
                        <a:cs typeface="Arial" panose="020B0604020202020204" pitchFamily="34" charset="0"/>
                      </a:endParaRPr>
                    </a:p>
                  </a:txBody>
                  <a:tcPr anchor="ctr">
                    <a:solidFill>
                      <a:srgbClr val="00ACA0"/>
                    </a:solidFill>
                  </a:tcPr>
                </a:tc>
                <a:tc>
                  <a:txBody>
                    <a:bodyPr/>
                    <a:lstStyle/>
                    <a:p>
                      <a:pPr algn="ctr"/>
                      <a:r>
                        <a:rPr lang="en-US" sz="1400" dirty="0"/>
                        <a:t>Upload</a:t>
                      </a:r>
                      <a:r>
                        <a:rPr lang="en-US" sz="1400" baseline="0" dirty="0"/>
                        <a:t> to GMS?</a:t>
                      </a:r>
                      <a:endParaRPr lang="en-US" sz="1400" dirty="0">
                        <a:latin typeface="Roboto"/>
                        <a:cs typeface="Arial" panose="020B0604020202020204" pitchFamily="34" charset="0"/>
                      </a:endParaRPr>
                    </a:p>
                  </a:txBody>
                  <a:tcPr anchor="ctr">
                    <a:solidFill>
                      <a:srgbClr val="00ACA0"/>
                    </a:solidFill>
                  </a:tcPr>
                </a:tc>
                <a:extLst>
                  <a:ext uri="{0D108BD9-81ED-4DB2-BD59-A6C34878D82A}">
                    <a16:rowId xmlns:a16="http://schemas.microsoft.com/office/drawing/2014/main" val="800819539"/>
                  </a:ext>
                </a:extLst>
              </a:tr>
              <a:tr h="751446">
                <a:tc>
                  <a:txBody>
                    <a:bodyPr/>
                    <a:lstStyle/>
                    <a:p>
                      <a:pPr algn="ctr"/>
                      <a:r>
                        <a:rPr lang="en-US" sz="1200"/>
                        <a:t>October 1</a:t>
                      </a:r>
                      <a:r>
                        <a:rPr lang="en-US" sz="1200" baseline="0">
                          <a:latin typeface="Calibri" panose="020F0502020204030204" pitchFamily="34" charset="0"/>
                          <a:cs typeface="Calibri" panose="020F0502020204030204" pitchFamily="34" charset="0"/>
                        </a:rPr>
                        <a:t>–</a:t>
                      </a:r>
                      <a:r>
                        <a:rPr lang="en-US" sz="1200" baseline="0"/>
                        <a:t>December 31</a:t>
                      </a:r>
                      <a:endParaRPr lang="en-US" sz="1200">
                        <a:solidFill>
                          <a:srgbClr val="001B5C"/>
                        </a:solidFill>
                        <a:latin typeface="Roboto"/>
                        <a:cs typeface="Arial" panose="020B0604020202020204" pitchFamily="34" charset="0"/>
                      </a:endParaRPr>
                    </a:p>
                  </a:txBody>
                  <a:tcPr anchor="ctr"/>
                </a:tc>
                <a:tc>
                  <a:txBody>
                    <a:bodyPr/>
                    <a:lstStyle/>
                    <a:p>
                      <a:pPr algn="ctr"/>
                      <a:r>
                        <a:rPr lang="en-US" sz="1200"/>
                        <a:t>Performance Measures </a:t>
                      </a:r>
                      <a:br>
                        <a:rPr lang="en-US" sz="1200"/>
                      </a:br>
                      <a:r>
                        <a:rPr lang="en-US" sz="1200"/>
                        <a:t>and Narrative Questions</a:t>
                      </a:r>
                      <a:endParaRPr lang="en-US" sz="1200">
                        <a:solidFill>
                          <a:srgbClr val="001B5C"/>
                        </a:solidFill>
                        <a:latin typeface="Roboto"/>
                        <a:cs typeface="Arial" panose="020B0604020202020204" pitchFamily="34" charset="0"/>
                      </a:endParaRPr>
                    </a:p>
                  </a:txBody>
                  <a:tcPr anchor="ctr"/>
                </a:tc>
                <a:tc>
                  <a:txBody>
                    <a:bodyPr/>
                    <a:lstStyle/>
                    <a:p>
                      <a:pPr algn="ctr"/>
                      <a:r>
                        <a:rPr lang="en-US" sz="1200"/>
                        <a:t>January 30</a:t>
                      </a:r>
                      <a:endParaRPr lang="en-US" sz="1200">
                        <a:solidFill>
                          <a:srgbClr val="001B5C"/>
                        </a:solidFill>
                        <a:latin typeface="Roboto"/>
                        <a:cs typeface="Arial" panose="020B0604020202020204" pitchFamily="34" charset="0"/>
                      </a:endParaRPr>
                    </a:p>
                  </a:txBody>
                  <a:tcPr anchor="ctr"/>
                </a:tc>
                <a:tc>
                  <a:txBody>
                    <a:bodyPr/>
                    <a:lstStyle/>
                    <a:p>
                      <a:pPr algn="ctr"/>
                      <a:r>
                        <a:rPr lang="en-US" sz="1200"/>
                        <a:t>Yes</a:t>
                      </a:r>
                      <a:br>
                        <a:rPr lang="en-US" sz="1200"/>
                      </a:br>
                      <a:r>
                        <a:rPr lang="en-US" sz="1200"/>
                        <a:t>January 30</a:t>
                      </a:r>
                      <a:endParaRPr lang="en-US" sz="1200">
                        <a:solidFill>
                          <a:srgbClr val="001B5C"/>
                        </a:solidFill>
                        <a:latin typeface="Roboto"/>
                        <a:cs typeface="Arial" panose="020B0604020202020204" pitchFamily="34" charset="0"/>
                      </a:endParaRPr>
                    </a:p>
                  </a:txBody>
                  <a:tcPr anchor="ctr"/>
                </a:tc>
                <a:extLst>
                  <a:ext uri="{0D108BD9-81ED-4DB2-BD59-A6C34878D82A}">
                    <a16:rowId xmlns:a16="http://schemas.microsoft.com/office/drawing/2014/main" val="4207259680"/>
                  </a:ext>
                </a:extLst>
              </a:tr>
              <a:tr h="751446">
                <a:tc>
                  <a:txBody>
                    <a:bodyPr/>
                    <a:lstStyle/>
                    <a:p>
                      <a:pPr algn="ctr"/>
                      <a:r>
                        <a:rPr lang="en-US" sz="1200"/>
                        <a:t>January 1</a:t>
                      </a:r>
                      <a:r>
                        <a:rPr lang="en-US" sz="1200">
                          <a:latin typeface="Calibri" panose="020F0502020204030204" pitchFamily="34" charset="0"/>
                          <a:cs typeface="Calibri" panose="020F0502020204030204" pitchFamily="34" charset="0"/>
                        </a:rPr>
                        <a:t>–</a:t>
                      </a:r>
                      <a:r>
                        <a:rPr lang="en-US" sz="1200"/>
                        <a:t>March 31</a:t>
                      </a:r>
                      <a:endParaRPr lang="en-US" sz="1200">
                        <a:solidFill>
                          <a:srgbClr val="001B5C"/>
                        </a:solidFill>
                        <a:latin typeface="Roboto"/>
                        <a:cs typeface="Arial" panose="020B0604020202020204" pitchFamily="34" charset="0"/>
                      </a:endParaRPr>
                    </a:p>
                  </a:txBody>
                  <a:tcPr anchor="ctr"/>
                </a:tc>
                <a:tc>
                  <a:txBody>
                    <a:bodyPr/>
                    <a:lstStyle/>
                    <a:p>
                      <a:pPr algn="ctr"/>
                      <a:r>
                        <a:rPr lang="en-US" sz="1200"/>
                        <a:t>Performance Measures</a:t>
                      </a:r>
                      <a:endParaRPr lang="en-US" sz="1200">
                        <a:solidFill>
                          <a:srgbClr val="001B5C"/>
                        </a:solidFill>
                        <a:latin typeface="Roboto"/>
                        <a:cs typeface="Arial" panose="020B0604020202020204" pitchFamily="34" charset="0"/>
                      </a:endParaRPr>
                    </a:p>
                  </a:txBody>
                  <a:tcPr anchor="ctr"/>
                </a:tc>
                <a:tc>
                  <a:txBody>
                    <a:bodyPr/>
                    <a:lstStyle/>
                    <a:p>
                      <a:pPr algn="ctr"/>
                      <a:r>
                        <a:rPr lang="en-US" sz="1200"/>
                        <a:t>April 30</a:t>
                      </a:r>
                      <a:endParaRPr lang="en-US" sz="1200">
                        <a:solidFill>
                          <a:srgbClr val="001B5C"/>
                        </a:solidFill>
                        <a:latin typeface="Roboto"/>
                        <a:cs typeface="Arial" panose="020B0604020202020204" pitchFamily="34" charset="0"/>
                      </a:endParaRPr>
                    </a:p>
                  </a:txBody>
                  <a:tcPr anchor="ctr"/>
                </a:tc>
                <a:tc>
                  <a:txBody>
                    <a:bodyPr/>
                    <a:lstStyle/>
                    <a:p>
                      <a:pPr algn="ctr"/>
                      <a:r>
                        <a:rPr lang="en-US" sz="1200"/>
                        <a:t>No</a:t>
                      </a:r>
                      <a:endParaRPr lang="en-US" sz="1200">
                        <a:solidFill>
                          <a:srgbClr val="001B5C"/>
                        </a:solidFill>
                        <a:latin typeface="Roboto"/>
                        <a:cs typeface="Arial" panose="020B0604020202020204" pitchFamily="34" charset="0"/>
                      </a:endParaRPr>
                    </a:p>
                  </a:txBody>
                  <a:tcPr anchor="ctr"/>
                </a:tc>
                <a:extLst>
                  <a:ext uri="{0D108BD9-81ED-4DB2-BD59-A6C34878D82A}">
                    <a16:rowId xmlns:a16="http://schemas.microsoft.com/office/drawing/2014/main" val="1902951325"/>
                  </a:ext>
                </a:extLst>
              </a:tr>
              <a:tr h="751446">
                <a:tc>
                  <a:txBody>
                    <a:bodyPr/>
                    <a:lstStyle/>
                    <a:p>
                      <a:pPr algn="ctr"/>
                      <a:r>
                        <a:rPr lang="en-US" sz="1200"/>
                        <a:t>April 1</a:t>
                      </a:r>
                      <a:r>
                        <a:rPr lang="en-US" sz="1200">
                          <a:latin typeface="Calibri" panose="020F0502020204030204" pitchFamily="34" charset="0"/>
                          <a:cs typeface="Calibri" panose="020F0502020204030204" pitchFamily="34" charset="0"/>
                        </a:rPr>
                        <a:t>–</a:t>
                      </a:r>
                      <a:r>
                        <a:rPr lang="en-US" sz="1200"/>
                        <a:t>June 30</a:t>
                      </a:r>
                      <a:endParaRPr lang="en-US" sz="1200">
                        <a:solidFill>
                          <a:srgbClr val="001B5C"/>
                        </a:solidFill>
                        <a:latin typeface="Roboto"/>
                        <a:cs typeface="Arial" panose="020B0604020202020204" pitchFamily="34"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a:t>Performance Measures </a:t>
                      </a:r>
                      <a:br>
                        <a:rPr lang="en-US" sz="1200"/>
                      </a:br>
                      <a:r>
                        <a:rPr lang="en-US" sz="1200"/>
                        <a:t>and Narrative Questions</a:t>
                      </a:r>
                      <a:endParaRPr lang="en-US" sz="1200">
                        <a:solidFill>
                          <a:srgbClr val="001B5C"/>
                        </a:solidFill>
                        <a:latin typeface="Roboto"/>
                        <a:cs typeface="Arial" panose="020B0604020202020204" pitchFamily="34" charset="0"/>
                      </a:endParaRPr>
                    </a:p>
                  </a:txBody>
                  <a:tcPr anchor="ctr"/>
                </a:tc>
                <a:tc>
                  <a:txBody>
                    <a:bodyPr/>
                    <a:lstStyle/>
                    <a:p>
                      <a:pPr algn="ctr"/>
                      <a:r>
                        <a:rPr lang="en-US" sz="1200"/>
                        <a:t>July 30</a:t>
                      </a:r>
                      <a:endParaRPr lang="en-US" sz="1200">
                        <a:solidFill>
                          <a:srgbClr val="001B5C"/>
                        </a:solidFill>
                        <a:latin typeface="Roboto"/>
                        <a:cs typeface="Arial" panose="020B0604020202020204" pitchFamily="34" charset="0"/>
                      </a:endParaRPr>
                    </a:p>
                  </a:txBody>
                  <a:tcPr anchor="ctr"/>
                </a:tc>
                <a:tc>
                  <a:txBody>
                    <a:bodyPr/>
                    <a:lstStyle/>
                    <a:p>
                      <a:pPr algn="ctr"/>
                      <a:r>
                        <a:rPr lang="en-US" sz="1200"/>
                        <a:t>Yes</a:t>
                      </a:r>
                      <a:br>
                        <a:rPr lang="en-US" sz="1200"/>
                      </a:br>
                      <a:r>
                        <a:rPr lang="en-US" sz="1200"/>
                        <a:t>July 30</a:t>
                      </a:r>
                      <a:endParaRPr lang="en-US" sz="1200">
                        <a:solidFill>
                          <a:srgbClr val="001B5C"/>
                        </a:solidFill>
                        <a:latin typeface="Roboto"/>
                        <a:cs typeface="Arial" panose="020B0604020202020204" pitchFamily="34" charset="0"/>
                      </a:endParaRPr>
                    </a:p>
                  </a:txBody>
                  <a:tcPr anchor="ctr"/>
                </a:tc>
                <a:extLst>
                  <a:ext uri="{0D108BD9-81ED-4DB2-BD59-A6C34878D82A}">
                    <a16:rowId xmlns:a16="http://schemas.microsoft.com/office/drawing/2014/main" val="1260882433"/>
                  </a:ext>
                </a:extLst>
              </a:tr>
              <a:tr h="751446">
                <a:tc>
                  <a:txBody>
                    <a:bodyPr/>
                    <a:lstStyle/>
                    <a:p>
                      <a:pPr algn="ctr"/>
                      <a:r>
                        <a:rPr lang="en-US" sz="1200"/>
                        <a:t>July 1</a:t>
                      </a:r>
                      <a:r>
                        <a:rPr lang="en-US" sz="1200">
                          <a:latin typeface="Calibri" panose="020F0502020204030204" pitchFamily="34" charset="0"/>
                          <a:cs typeface="Calibri" panose="020F0502020204030204" pitchFamily="34" charset="0"/>
                        </a:rPr>
                        <a:t>–</a:t>
                      </a:r>
                      <a:r>
                        <a:rPr lang="en-US" sz="1200"/>
                        <a:t>September 30 </a:t>
                      </a:r>
                      <a:endParaRPr lang="en-US" sz="1200">
                        <a:solidFill>
                          <a:srgbClr val="001B5C"/>
                        </a:solidFill>
                        <a:latin typeface="Roboto"/>
                        <a:cs typeface="Arial" panose="020B0604020202020204" pitchFamily="34" charset="0"/>
                      </a:endParaRPr>
                    </a:p>
                  </a:txBody>
                  <a:tcPr anchor="ctr"/>
                </a:tc>
                <a:tc>
                  <a:txBody>
                    <a:bodyPr/>
                    <a:lstStyle/>
                    <a:p>
                      <a:pPr algn="ctr"/>
                      <a:r>
                        <a:rPr lang="en-US" sz="1200"/>
                        <a:t>Performance Measures</a:t>
                      </a:r>
                      <a:endParaRPr lang="en-US" sz="1200">
                        <a:solidFill>
                          <a:srgbClr val="001B5C"/>
                        </a:solidFill>
                        <a:latin typeface="Roboto"/>
                        <a:cs typeface="Arial" panose="020B0604020202020204" pitchFamily="34" charset="0"/>
                      </a:endParaRPr>
                    </a:p>
                  </a:txBody>
                  <a:tcPr anchor="ctr"/>
                </a:tc>
                <a:tc>
                  <a:txBody>
                    <a:bodyPr/>
                    <a:lstStyle/>
                    <a:p>
                      <a:pPr algn="ctr"/>
                      <a:r>
                        <a:rPr lang="en-US" sz="1200"/>
                        <a:t>October 30</a:t>
                      </a:r>
                      <a:endParaRPr lang="en-US" sz="1200">
                        <a:solidFill>
                          <a:srgbClr val="001B5C"/>
                        </a:solidFill>
                        <a:latin typeface="Roboto"/>
                        <a:cs typeface="Arial" panose="020B0604020202020204" pitchFamily="34" charset="0"/>
                      </a:endParaRPr>
                    </a:p>
                  </a:txBody>
                  <a:tcPr anchor="ctr"/>
                </a:tc>
                <a:tc>
                  <a:txBody>
                    <a:bodyPr/>
                    <a:lstStyle/>
                    <a:p>
                      <a:pPr algn="ctr"/>
                      <a:r>
                        <a:rPr lang="en-US" sz="1200"/>
                        <a:t>No</a:t>
                      </a:r>
                      <a:endParaRPr lang="en-US" sz="1200">
                        <a:solidFill>
                          <a:srgbClr val="001B5C"/>
                        </a:solidFill>
                        <a:latin typeface="Roboto"/>
                        <a:cs typeface="Arial" panose="020B0604020202020204" pitchFamily="34" charset="0"/>
                      </a:endParaRPr>
                    </a:p>
                  </a:txBody>
                  <a:tcPr anchor="ctr"/>
                </a:tc>
                <a:extLst>
                  <a:ext uri="{0D108BD9-81ED-4DB2-BD59-A6C34878D82A}">
                    <a16:rowId xmlns:a16="http://schemas.microsoft.com/office/drawing/2014/main" val="736152078"/>
                  </a:ext>
                </a:extLst>
              </a:tr>
              <a:tr h="951404">
                <a:tc>
                  <a:txBody>
                    <a:bodyPr/>
                    <a:lstStyle/>
                    <a:p>
                      <a:pPr algn="ctr"/>
                      <a:r>
                        <a:rPr lang="en-US" sz="1200"/>
                        <a:t>Last Reporting</a:t>
                      </a:r>
                      <a:r>
                        <a:rPr lang="en-US" sz="1200" baseline="0"/>
                        <a:t> </a:t>
                      </a:r>
                      <a:br>
                        <a:rPr lang="en-US" sz="1200" baseline="0"/>
                      </a:br>
                      <a:r>
                        <a:rPr lang="en-US" sz="1200" baseline="0"/>
                        <a:t>Period of Award</a:t>
                      </a:r>
                      <a:endParaRPr lang="en-US" sz="1200">
                        <a:solidFill>
                          <a:srgbClr val="001B5C"/>
                        </a:solidFill>
                        <a:latin typeface="Roboto"/>
                        <a:cs typeface="Arial" panose="020B0604020202020204" pitchFamily="34"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a:t>Performance Measures,</a:t>
                      </a:r>
                      <a:r>
                        <a:rPr lang="en-US" sz="1200" baseline="0"/>
                        <a:t> </a:t>
                      </a:r>
                      <a:r>
                        <a:rPr lang="en-US" sz="1200"/>
                        <a:t>Narrative Questions, and Closeout Questions</a:t>
                      </a:r>
                      <a:endParaRPr lang="en-US" sz="1200">
                        <a:solidFill>
                          <a:srgbClr val="001B5C"/>
                        </a:solidFill>
                        <a:latin typeface="Roboto"/>
                        <a:cs typeface="Arial" panose="020B0604020202020204" pitchFamily="34" charset="0"/>
                      </a:endParaRPr>
                    </a:p>
                  </a:txBody>
                  <a:tcPr anchor="ctr"/>
                </a:tc>
                <a:tc>
                  <a:txBody>
                    <a:bodyPr/>
                    <a:lstStyle/>
                    <a:p>
                      <a:pPr algn="ctr"/>
                      <a:r>
                        <a:rPr lang="en-US" sz="1200"/>
                        <a:t>30 Days After End of Reporting</a:t>
                      </a:r>
                      <a:r>
                        <a:rPr lang="en-US" sz="1200" baseline="0"/>
                        <a:t> Period</a:t>
                      </a:r>
                      <a:endParaRPr lang="en-US" sz="1200">
                        <a:solidFill>
                          <a:srgbClr val="001B5C"/>
                        </a:solidFill>
                        <a:latin typeface="Roboto"/>
                        <a:cs typeface="Arial" panose="020B0604020202020204" pitchFamily="34" charset="0"/>
                      </a:endParaRPr>
                    </a:p>
                  </a:txBody>
                  <a:tcPr anchor="ctr"/>
                </a:tc>
                <a:tc>
                  <a:txBody>
                    <a:bodyPr/>
                    <a:lstStyle/>
                    <a:p>
                      <a:pPr algn="ctr"/>
                      <a:r>
                        <a:rPr lang="en-US" sz="1200" dirty="0"/>
                        <a:t>Yes</a:t>
                      </a:r>
                      <a:br>
                        <a:rPr lang="en-US" sz="1200" dirty="0"/>
                      </a:br>
                      <a:r>
                        <a:rPr lang="en-US" sz="1200" dirty="0"/>
                        <a:t>30 Days After End of Reporting Period</a:t>
                      </a:r>
                      <a:endParaRPr lang="en-US" sz="1200" dirty="0">
                        <a:solidFill>
                          <a:srgbClr val="001B5C"/>
                        </a:solidFill>
                        <a:latin typeface="Roboto"/>
                        <a:cs typeface="Arial" panose="020B0604020202020204" pitchFamily="34" charset="0"/>
                      </a:endParaRPr>
                    </a:p>
                  </a:txBody>
                  <a:tcPr anchor="ctr"/>
                </a:tc>
                <a:extLst>
                  <a:ext uri="{0D108BD9-81ED-4DB2-BD59-A6C34878D82A}">
                    <a16:rowId xmlns:a16="http://schemas.microsoft.com/office/drawing/2014/main" val="733933108"/>
                  </a:ext>
                </a:extLst>
              </a:tr>
            </a:tbl>
          </a:graphicData>
        </a:graphic>
      </p:graphicFrame>
      <p:pic>
        <p:nvPicPr>
          <p:cNvPr id="6" name="Picture 5" descr="A picture containing vector graphics&#10;&#10;Description generated with very high confidence">
            <a:extLst>
              <a:ext uri="{FF2B5EF4-FFF2-40B4-BE49-F238E27FC236}">
                <a16:creationId xmlns:a16="http://schemas.microsoft.com/office/drawing/2014/main" id="{4B5E2021-F98C-4D1B-A183-C0D65BEA1F3E}"/>
              </a:ext>
            </a:extLst>
          </p:cNvPr>
          <p:cNvPicPr>
            <a:picLocks noChangeAspect="1"/>
          </p:cNvPicPr>
          <p:nvPr/>
        </p:nvPicPr>
        <p:blipFill>
          <a:blip r:embed="rId3"/>
          <a:stretch>
            <a:fillRect/>
          </a:stretch>
        </p:blipFill>
        <p:spPr>
          <a:xfrm>
            <a:off x="928898" y="2214242"/>
            <a:ext cx="2121261" cy="2031213"/>
          </a:xfrm>
          <a:prstGeom prst="rect">
            <a:avLst/>
          </a:prstGeom>
        </p:spPr>
      </p:pic>
      <p:sp>
        <p:nvSpPr>
          <p:cNvPr id="7" name="TextBox 6"/>
          <p:cNvSpPr txBox="1"/>
          <p:nvPr/>
        </p:nvSpPr>
        <p:spPr>
          <a:xfrm>
            <a:off x="928897" y="4480247"/>
            <a:ext cx="2121261" cy="861774"/>
          </a:xfrm>
          <a:prstGeom prst="rect">
            <a:avLst/>
          </a:prstGeom>
          <a:noFill/>
        </p:spPr>
        <p:txBody>
          <a:bodyPr wrap="square" rtlCol="0">
            <a:spAutoFit/>
          </a:bodyPr>
          <a:lstStyle/>
          <a:p>
            <a:pPr algn="ctr"/>
            <a:r>
              <a:rPr lang="en-US" b="1" dirty="0">
                <a:latin typeface="Roboto"/>
              </a:rPr>
              <a:t>Reports Due:</a:t>
            </a:r>
          </a:p>
          <a:p>
            <a:pPr algn="ctr"/>
            <a:r>
              <a:rPr lang="en-US" sz="1600" dirty="0">
                <a:latin typeface="Roboto"/>
              </a:rPr>
              <a:t>January 30 · April 30</a:t>
            </a:r>
          </a:p>
          <a:p>
            <a:pPr algn="ctr"/>
            <a:r>
              <a:rPr lang="en-US" sz="1600" dirty="0">
                <a:latin typeface="Roboto"/>
              </a:rPr>
              <a:t>July 30 · October 30</a:t>
            </a:r>
          </a:p>
        </p:txBody>
      </p:sp>
    </p:spTree>
    <p:extLst>
      <p:ext uri="{BB962C8B-B14F-4D97-AF65-F5344CB8AC3E}">
        <p14:creationId xmlns:p14="http://schemas.microsoft.com/office/powerpoint/2010/main" val="708851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noFill/>
        </p:spPr>
        <p:txBody>
          <a:bodyPr>
            <a:normAutofit/>
          </a:bodyPr>
          <a:lstStyle/>
          <a:p>
            <a:pPr algn="ctr"/>
            <a:r>
              <a:rPr lang="en-US" b="1" dirty="0">
                <a:ea typeface="Roboto" panose="02000000000000000000" pitchFamily="2" charset="0"/>
              </a:rPr>
              <a:t>Quick Reference Reporting </a:t>
            </a:r>
            <a:r>
              <a:rPr lang="en-US" b="1" dirty="0" smtClean="0">
                <a:ea typeface="Roboto" panose="02000000000000000000" pitchFamily="2" charset="0"/>
              </a:rPr>
              <a:t>Schedule II</a:t>
            </a:r>
            <a:br>
              <a:rPr lang="en-US" b="1" dirty="0" smtClean="0">
                <a:ea typeface="Roboto" panose="02000000000000000000" pitchFamily="2" charset="0"/>
              </a:rPr>
            </a:br>
            <a:endParaRPr lang="en-US" b="1" dirty="0">
              <a:ea typeface="Roboto" panose="02000000000000000000" pitchFamily="2" charset="0"/>
            </a:endParaRPr>
          </a:p>
        </p:txBody>
      </p:sp>
      <p:sp>
        <p:nvSpPr>
          <p:cNvPr id="5" name="Content Placeholder 2">
            <a:extLst>
              <a:ext uri="{FF2B5EF4-FFF2-40B4-BE49-F238E27FC236}">
                <a16:creationId xmlns:a16="http://schemas.microsoft.com/office/drawing/2014/main" id="{594B33F9-E021-4E6E-8D10-4506CA4F5C72}"/>
              </a:ext>
            </a:extLst>
          </p:cNvPr>
          <p:cNvSpPr txBox="1">
            <a:spLocks/>
          </p:cNvSpPr>
          <p:nvPr/>
        </p:nvSpPr>
        <p:spPr>
          <a:xfrm>
            <a:off x="605971" y="2214242"/>
            <a:ext cx="10350787" cy="312777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2000" kern="1200">
                <a:solidFill>
                  <a:schemeClr val="tx1">
                    <a:tint val="75000"/>
                  </a:schemeClr>
                </a:solidFill>
                <a:latin typeface="Roboto"/>
                <a:ea typeface="+mn-ea"/>
                <a:cs typeface="Roboto"/>
              </a:defRPr>
            </a:lvl1pPr>
            <a:lvl2pPr marL="457200" indent="0" algn="l" defTabSz="457200" rtl="0" eaLnBrk="1" latinLnBrk="0" hangingPunct="1">
              <a:spcBef>
                <a:spcPct val="20000"/>
              </a:spcBef>
              <a:buFont typeface="Arial"/>
              <a:buNone/>
              <a:defRPr sz="1800" kern="1200">
                <a:solidFill>
                  <a:schemeClr val="tx1">
                    <a:tint val="75000"/>
                  </a:schemeClr>
                </a:solidFill>
                <a:latin typeface="Roboto"/>
                <a:ea typeface="+mn-ea"/>
                <a:cs typeface="Roboto"/>
              </a:defRPr>
            </a:lvl2pPr>
            <a:lvl3pPr marL="914400" indent="0" algn="l" defTabSz="457200" rtl="0" eaLnBrk="1" latinLnBrk="0" hangingPunct="1">
              <a:spcBef>
                <a:spcPct val="20000"/>
              </a:spcBef>
              <a:buFont typeface="Arial"/>
              <a:buNone/>
              <a:defRPr sz="1600" kern="1200">
                <a:solidFill>
                  <a:schemeClr val="tx1">
                    <a:tint val="75000"/>
                  </a:schemeClr>
                </a:solidFill>
                <a:latin typeface="Roboto"/>
                <a:ea typeface="+mn-ea"/>
                <a:cs typeface="Roboto"/>
              </a:defRPr>
            </a:lvl3pPr>
            <a:lvl4pPr marL="13716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4pPr>
            <a:lvl5pPr marL="18288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endParaRPr lang="en-US" sz="3600" dirty="0">
              <a:solidFill>
                <a:schemeClr val="tx1"/>
              </a:solidFill>
              <a:latin typeface="Arial" panose="020B0604020202020204" pitchFamily="34" charset="0"/>
              <a:cs typeface="Arial" panose="020B0604020202020204" pitchFamily="34" charset="0"/>
            </a:endParaRPr>
          </a:p>
        </p:txBody>
      </p:sp>
      <p:graphicFrame>
        <p:nvGraphicFramePr>
          <p:cNvPr id="4" name="Content Placeholder 6"/>
          <p:cNvGraphicFramePr>
            <a:graphicFrameLocks/>
          </p:cNvGraphicFramePr>
          <p:nvPr>
            <p:extLst/>
          </p:nvPr>
        </p:nvGraphicFramePr>
        <p:xfrm>
          <a:off x="3360705" y="1776931"/>
          <a:ext cx="7906599" cy="3957188"/>
        </p:xfrm>
        <a:graphic>
          <a:graphicData uri="http://schemas.openxmlformats.org/drawingml/2006/table">
            <a:tbl>
              <a:tblPr firstRow="1" bandRow="1">
                <a:tableStyleId>{7DF18680-E054-41AD-8BC1-D1AEF772440D}</a:tableStyleId>
              </a:tblPr>
              <a:tblGrid>
                <a:gridCol w="2125513">
                  <a:extLst>
                    <a:ext uri="{9D8B030D-6E8A-4147-A177-3AD203B41FA5}">
                      <a16:colId xmlns:a16="http://schemas.microsoft.com/office/drawing/2014/main" val="4001469918"/>
                    </a:ext>
                  </a:extLst>
                </a:gridCol>
                <a:gridCol w="2392546">
                  <a:extLst>
                    <a:ext uri="{9D8B030D-6E8A-4147-A177-3AD203B41FA5}">
                      <a16:colId xmlns:a16="http://schemas.microsoft.com/office/drawing/2014/main" val="2603267886"/>
                    </a:ext>
                  </a:extLst>
                </a:gridCol>
                <a:gridCol w="1599560">
                  <a:extLst>
                    <a:ext uri="{9D8B030D-6E8A-4147-A177-3AD203B41FA5}">
                      <a16:colId xmlns:a16="http://schemas.microsoft.com/office/drawing/2014/main" val="662373659"/>
                    </a:ext>
                  </a:extLst>
                </a:gridCol>
                <a:gridCol w="1788980">
                  <a:extLst>
                    <a:ext uri="{9D8B030D-6E8A-4147-A177-3AD203B41FA5}">
                      <a16:colId xmlns:a16="http://schemas.microsoft.com/office/drawing/2014/main" val="2388957484"/>
                    </a:ext>
                  </a:extLst>
                </a:gridCol>
              </a:tblGrid>
              <a:tr h="751446">
                <a:tc>
                  <a:txBody>
                    <a:bodyPr/>
                    <a:lstStyle/>
                    <a:p>
                      <a:pPr algn="ctr"/>
                      <a:r>
                        <a:rPr lang="en-US" sz="1400" dirty="0"/>
                        <a:t>Reporting Period</a:t>
                      </a:r>
                      <a:endParaRPr lang="en-US" sz="1400" dirty="0">
                        <a:latin typeface="Roboto"/>
                        <a:cs typeface="Arial" panose="020B0604020202020204" pitchFamily="34" charset="0"/>
                      </a:endParaRPr>
                    </a:p>
                  </a:txBody>
                  <a:tcPr anchor="ctr">
                    <a:solidFill>
                      <a:srgbClr val="00ACA0"/>
                    </a:solidFill>
                  </a:tcPr>
                </a:tc>
                <a:tc>
                  <a:txBody>
                    <a:bodyPr/>
                    <a:lstStyle/>
                    <a:p>
                      <a:pPr algn="ctr"/>
                      <a:r>
                        <a:rPr lang="en-US" sz="1400" dirty="0"/>
                        <a:t>Data Required</a:t>
                      </a:r>
                      <a:endParaRPr lang="en-US" sz="1400" dirty="0">
                        <a:latin typeface="Roboto"/>
                        <a:cs typeface="Arial" panose="020B0604020202020204" pitchFamily="34" charset="0"/>
                      </a:endParaRPr>
                    </a:p>
                  </a:txBody>
                  <a:tcPr anchor="ctr">
                    <a:solidFill>
                      <a:srgbClr val="00ACA0"/>
                    </a:solidFill>
                  </a:tcPr>
                </a:tc>
                <a:tc>
                  <a:txBody>
                    <a:bodyPr/>
                    <a:lstStyle/>
                    <a:p>
                      <a:pPr algn="ctr"/>
                      <a:r>
                        <a:rPr lang="en-US" sz="1400" dirty="0"/>
                        <a:t>PMT Due Date</a:t>
                      </a:r>
                      <a:endParaRPr lang="en-US" sz="1400" dirty="0">
                        <a:latin typeface="Roboto"/>
                        <a:cs typeface="Arial" panose="020B0604020202020204" pitchFamily="34" charset="0"/>
                      </a:endParaRPr>
                    </a:p>
                  </a:txBody>
                  <a:tcPr anchor="ctr">
                    <a:solidFill>
                      <a:srgbClr val="00ACA0"/>
                    </a:solidFill>
                  </a:tcPr>
                </a:tc>
                <a:tc>
                  <a:txBody>
                    <a:bodyPr/>
                    <a:lstStyle/>
                    <a:p>
                      <a:pPr algn="ctr"/>
                      <a:r>
                        <a:rPr lang="en-US" sz="1400" dirty="0"/>
                        <a:t>Upload</a:t>
                      </a:r>
                      <a:r>
                        <a:rPr lang="en-US" sz="1400" baseline="0" dirty="0"/>
                        <a:t> to GMS?</a:t>
                      </a:r>
                      <a:endParaRPr lang="en-US" sz="1400" dirty="0">
                        <a:latin typeface="Roboto"/>
                        <a:cs typeface="Arial" panose="020B0604020202020204" pitchFamily="34" charset="0"/>
                      </a:endParaRPr>
                    </a:p>
                  </a:txBody>
                  <a:tcPr anchor="ctr">
                    <a:solidFill>
                      <a:srgbClr val="00ACA0"/>
                    </a:solidFill>
                  </a:tcPr>
                </a:tc>
                <a:extLst>
                  <a:ext uri="{0D108BD9-81ED-4DB2-BD59-A6C34878D82A}">
                    <a16:rowId xmlns:a16="http://schemas.microsoft.com/office/drawing/2014/main" val="800819539"/>
                  </a:ext>
                </a:extLst>
              </a:tr>
              <a:tr h="751446">
                <a:tc>
                  <a:txBody>
                    <a:bodyPr/>
                    <a:lstStyle/>
                    <a:p>
                      <a:pPr lvl="0" algn="ctr">
                        <a:buNone/>
                      </a:pPr>
                      <a:r>
                        <a:rPr lang="en-US" sz="1200"/>
                        <a:t>January 1—June 30 </a:t>
                      </a:r>
                      <a:endParaRPr lang="en-US"/>
                    </a:p>
                  </a:txBody>
                  <a:tcPr anchor="ctr"/>
                </a:tc>
                <a:tc>
                  <a:txBody>
                    <a:bodyPr/>
                    <a:lstStyle/>
                    <a:p>
                      <a:pPr algn="ctr"/>
                      <a:r>
                        <a:rPr lang="en-US" sz="1200" dirty="0"/>
                        <a:t>Performance Measures </a:t>
                      </a:r>
                      <a:br>
                        <a:rPr lang="en-US" sz="1200" dirty="0"/>
                      </a:br>
                      <a:r>
                        <a:rPr lang="en-US" sz="1200" dirty="0"/>
                        <a:t>and Narrative Questions</a:t>
                      </a:r>
                      <a:endParaRPr lang="en-US" sz="1200" dirty="0">
                        <a:solidFill>
                          <a:srgbClr val="001B5C"/>
                        </a:solidFill>
                        <a:latin typeface="Roboto"/>
                        <a:cs typeface="Arial" panose="020B0604020202020204" pitchFamily="34" charset="0"/>
                      </a:endParaRPr>
                    </a:p>
                  </a:txBody>
                  <a:tcPr anchor="ctr"/>
                </a:tc>
                <a:tc>
                  <a:txBody>
                    <a:bodyPr/>
                    <a:lstStyle/>
                    <a:p>
                      <a:pPr lvl="0" algn="ctr">
                        <a:buNone/>
                      </a:pPr>
                      <a:r>
                        <a:rPr lang="en-US" sz="1200"/>
                        <a:t>July 30</a:t>
                      </a:r>
                      <a:endParaRPr lang="en-US"/>
                    </a:p>
                  </a:txBody>
                  <a:tcPr anchor="ctr"/>
                </a:tc>
                <a:tc>
                  <a:txBody>
                    <a:bodyPr/>
                    <a:lstStyle/>
                    <a:p>
                      <a:pPr algn="ctr"/>
                      <a:r>
                        <a:rPr lang="en-US" sz="1200"/>
                        <a:t>Yes</a:t>
                      </a:r>
                      <a:r>
                        <a:rPr lang="en-US" sz="1200" dirty="0"/>
                        <a:t/>
                      </a:r>
                      <a:br>
                        <a:rPr lang="en-US" sz="1200" dirty="0"/>
                      </a:br>
                      <a:r>
                        <a:rPr lang="en-US" sz="1200"/>
                        <a:t>July 30</a:t>
                      </a:r>
                      <a:endParaRPr lang="en-US" sz="1200" dirty="0">
                        <a:solidFill>
                          <a:srgbClr val="001B5C"/>
                        </a:solidFill>
                        <a:latin typeface="Roboto"/>
                        <a:cs typeface="Arial" panose="020B0604020202020204" pitchFamily="34" charset="0"/>
                      </a:endParaRPr>
                    </a:p>
                  </a:txBody>
                  <a:tcPr anchor="ctr"/>
                </a:tc>
                <a:extLst>
                  <a:ext uri="{0D108BD9-81ED-4DB2-BD59-A6C34878D82A}">
                    <a16:rowId xmlns:a16="http://schemas.microsoft.com/office/drawing/2014/main" val="4207259680"/>
                  </a:ext>
                </a:extLst>
              </a:tr>
              <a:tr h="751446">
                <a:tc>
                  <a:txBody>
                    <a:bodyPr/>
                    <a:lstStyle/>
                    <a:p>
                      <a:pPr algn="ctr"/>
                      <a:r>
                        <a:rPr lang="en-US" sz="1200" dirty="0"/>
                        <a:t>July 1</a:t>
                      </a:r>
                      <a:r>
                        <a:rPr lang="en-US" sz="1200" dirty="0">
                          <a:latin typeface="Calibri"/>
                          <a:cs typeface="Calibri"/>
                        </a:rPr>
                        <a:t>–December</a:t>
                      </a:r>
                      <a:r>
                        <a:rPr lang="en-US" sz="1200"/>
                        <a:t> 30</a:t>
                      </a:r>
                      <a:endParaRPr lang="en-US" sz="1200" dirty="0">
                        <a:solidFill>
                          <a:srgbClr val="001B5C"/>
                        </a:solidFill>
                        <a:latin typeface="Roboto"/>
                        <a:cs typeface="Arial" panose="020B0604020202020204" pitchFamily="34" charset="0"/>
                      </a:endParaRPr>
                    </a:p>
                  </a:txBody>
                  <a:tcPr anchor="ctr"/>
                </a:tc>
                <a:tc>
                  <a:txBody>
                    <a:bodyPr/>
                    <a:lstStyle/>
                    <a:p>
                      <a:pPr algn="ctr"/>
                      <a:r>
                        <a:rPr lang="en-US" sz="1200" dirty="0"/>
                        <a:t>Performance Measures</a:t>
                      </a:r>
                    </a:p>
                    <a:p>
                      <a:pPr lvl="0" algn="ctr">
                        <a:buNone/>
                      </a:pPr>
                      <a:r>
                        <a:rPr lang="en-US" sz="1200" dirty="0"/>
                        <a:t>And Narrative Questions</a:t>
                      </a:r>
                    </a:p>
                  </a:txBody>
                  <a:tcPr anchor="ctr"/>
                </a:tc>
                <a:tc>
                  <a:txBody>
                    <a:bodyPr/>
                    <a:lstStyle/>
                    <a:p>
                      <a:pPr algn="ctr"/>
                      <a:r>
                        <a:rPr lang="en-US" sz="1200"/>
                        <a:t>Januarry 30</a:t>
                      </a:r>
                      <a:endParaRPr lang="en-US" sz="1200" dirty="0">
                        <a:solidFill>
                          <a:srgbClr val="001B5C"/>
                        </a:solidFill>
                        <a:latin typeface="Roboto"/>
                        <a:cs typeface="Arial" panose="020B0604020202020204" pitchFamily="34" charset="0"/>
                      </a:endParaRPr>
                    </a:p>
                  </a:txBody>
                  <a:tcPr anchor="ctr"/>
                </a:tc>
                <a:tc>
                  <a:txBody>
                    <a:bodyPr/>
                    <a:lstStyle/>
                    <a:p>
                      <a:pPr algn="ctr"/>
                      <a:r>
                        <a:rPr lang="en-US" sz="1200"/>
                        <a:t>Yes </a:t>
                      </a:r>
                    </a:p>
                    <a:p>
                      <a:pPr lvl="0" algn="ctr">
                        <a:buNone/>
                      </a:pPr>
                      <a:r>
                        <a:rPr lang="en-US" sz="1200"/>
                        <a:t>January 30 </a:t>
                      </a:r>
                      <a:endParaRPr lang="en-US" sz="1200" dirty="0"/>
                    </a:p>
                  </a:txBody>
                  <a:tcPr anchor="ctr"/>
                </a:tc>
                <a:extLst>
                  <a:ext uri="{0D108BD9-81ED-4DB2-BD59-A6C34878D82A}">
                    <a16:rowId xmlns:a16="http://schemas.microsoft.com/office/drawing/2014/main" val="1902951325"/>
                  </a:ext>
                </a:extLst>
              </a:tr>
              <a:tr h="751446">
                <a:tc>
                  <a:txBody>
                    <a:bodyPr/>
                    <a:lstStyle/>
                    <a:p>
                      <a:pPr lvl="0" algn="ctr">
                        <a:buNone/>
                      </a:pPr>
                      <a:r>
                        <a:rPr lang="en-US" sz="1200" dirty="0"/>
                        <a:t>Title II Formula </a:t>
                      </a:r>
                      <a:r>
                        <a:rPr lang="en-US" sz="1200"/>
                        <a:t>October—September  </a:t>
                      </a:r>
                      <a:endParaRPr lang="en-US"/>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Performance Measures </a:t>
                      </a:r>
                      <a:br>
                        <a:rPr lang="en-US" sz="1200" dirty="0"/>
                      </a:br>
                      <a:r>
                        <a:rPr lang="en-US" sz="1200" dirty="0"/>
                        <a:t>and Narrative Questions</a:t>
                      </a:r>
                      <a:endParaRPr lang="en-US" sz="1200" dirty="0">
                        <a:solidFill>
                          <a:srgbClr val="001B5C"/>
                        </a:solidFill>
                        <a:latin typeface="Roboto"/>
                        <a:cs typeface="Arial" panose="020B0604020202020204" pitchFamily="34" charset="0"/>
                      </a:endParaRPr>
                    </a:p>
                  </a:txBody>
                  <a:tcPr anchor="ctr"/>
                </a:tc>
                <a:tc>
                  <a:txBody>
                    <a:bodyPr/>
                    <a:lstStyle/>
                    <a:p>
                      <a:pPr algn="ctr"/>
                      <a:r>
                        <a:rPr lang="en-US" sz="1200"/>
                        <a:t>December 30</a:t>
                      </a:r>
                      <a:endParaRPr lang="en-US" sz="1200" dirty="0">
                        <a:solidFill>
                          <a:srgbClr val="001B5C"/>
                        </a:solidFill>
                        <a:latin typeface="Roboto"/>
                        <a:cs typeface="Arial" panose="020B0604020202020204" pitchFamily="34" charset="0"/>
                      </a:endParaRPr>
                    </a:p>
                  </a:txBody>
                  <a:tcPr anchor="ctr"/>
                </a:tc>
                <a:tc>
                  <a:txBody>
                    <a:bodyPr/>
                    <a:lstStyle/>
                    <a:p>
                      <a:pPr algn="ctr"/>
                      <a:r>
                        <a:rPr lang="en-US" sz="1200"/>
                        <a:t>Yes</a:t>
                      </a:r>
                      <a:r>
                        <a:rPr lang="en-US" sz="1200" dirty="0"/>
                        <a:t/>
                      </a:r>
                      <a:br>
                        <a:rPr lang="en-US" sz="1200" dirty="0"/>
                      </a:br>
                      <a:r>
                        <a:rPr lang="en-US" sz="1200"/>
                        <a:t>December 30</a:t>
                      </a:r>
                      <a:endParaRPr lang="en-US" sz="1200" dirty="0">
                        <a:solidFill>
                          <a:srgbClr val="001B5C"/>
                        </a:solidFill>
                        <a:latin typeface="Roboto"/>
                        <a:cs typeface="Arial" panose="020B0604020202020204" pitchFamily="34" charset="0"/>
                      </a:endParaRPr>
                    </a:p>
                  </a:txBody>
                  <a:tcPr anchor="ctr"/>
                </a:tc>
                <a:extLst>
                  <a:ext uri="{0D108BD9-81ED-4DB2-BD59-A6C34878D82A}">
                    <a16:rowId xmlns:a16="http://schemas.microsoft.com/office/drawing/2014/main" val="1260882433"/>
                  </a:ext>
                </a:extLst>
              </a:tr>
              <a:tr h="951404">
                <a:tc>
                  <a:txBody>
                    <a:bodyPr/>
                    <a:lstStyle/>
                    <a:p>
                      <a:pPr algn="ctr"/>
                      <a:r>
                        <a:rPr lang="en-US" sz="1200" dirty="0"/>
                        <a:t>Last Reporting</a:t>
                      </a:r>
                      <a:r>
                        <a:rPr lang="en-US" sz="1200" baseline="0" dirty="0"/>
                        <a:t> </a:t>
                      </a:r>
                      <a:br>
                        <a:rPr lang="en-US" sz="1200" baseline="0" dirty="0"/>
                      </a:br>
                      <a:r>
                        <a:rPr lang="en-US" sz="1200" baseline="0" dirty="0"/>
                        <a:t>Period of Award</a:t>
                      </a:r>
                      <a:endParaRPr lang="en-US" sz="1200" dirty="0">
                        <a:solidFill>
                          <a:srgbClr val="001B5C"/>
                        </a:solidFill>
                        <a:latin typeface="Roboto"/>
                        <a:cs typeface="Arial" panose="020B0604020202020204" pitchFamily="34"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Performance Measures,</a:t>
                      </a:r>
                      <a:r>
                        <a:rPr lang="en-US" sz="1200" baseline="0" dirty="0"/>
                        <a:t> </a:t>
                      </a:r>
                      <a:r>
                        <a:rPr lang="en-US" sz="1200" dirty="0"/>
                        <a:t>Narrative Questions, and Closeout Questions</a:t>
                      </a:r>
                      <a:endParaRPr lang="en-US" sz="1200" dirty="0">
                        <a:solidFill>
                          <a:srgbClr val="001B5C"/>
                        </a:solidFill>
                        <a:latin typeface="Roboto"/>
                        <a:cs typeface="Arial" panose="020B0604020202020204" pitchFamily="34" charset="0"/>
                      </a:endParaRPr>
                    </a:p>
                  </a:txBody>
                  <a:tcPr anchor="ctr"/>
                </a:tc>
                <a:tc>
                  <a:txBody>
                    <a:bodyPr/>
                    <a:lstStyle/>
                    <a:p>
                      <a:pPr algn="ctr"/>
                      <a:r>
                        <a:rPr lang="en-US" sz="1200" dirty="0"/>
                        <a:t>30 Days After End of Reporting</a:t>
                      </a:r>
                      <a:r>
                        <a:rPr lang="en-US" sz="1200" baseline="0" dirty="0"/>
                        <a:t> Period</a:t>
                      </a:r>
                      <a:endParaRPr lang="en-US" sz="1200" dirty="0">
                        <a:solidFill>
                          <a:srgbClr val="001B5C"/>
                        </a:solidFill>
                        <a:latin typeface="Roboto"/>
                        <a:cs typeface="Arial" panose="020B0604020202020204" pitchFamily="34" charset="0"/>
                      </a:endParaRPr>
                    </a:p>
                  </a:txBody>
                  <a:tcPr anchor="ctr"/>
                </a:tc>
                <a:tc>
                  <a:txBody>
                    <a:bodyPr/>
                    <a:lstStyle/>
                    <a:p>
                      <a:pPr algn="ctr"/>
                      <a:r>
                        <a:rPr lang="en-US" sz="1200" dirty="0"/>
                        <a:t>Yes</a:t>
                      </a:r>
                      <a:br>
                        <a:rPr lang="en-US" sz="1200" dirty="0"/>
                      </a:br>
                      <a:r>
                        <a:rPr lang="en-US" sz="1200" dirty="0"/>
                        <a:t>30 Days After End of Reporting Period</a:t>
                      </a:r>
                      <a:endParaRPr lang="en-US" sz="1200" dirty="0">
                        <a:solidFill>
                          <a:srgbClr val="001B5C"/>
                        </a:solidFill>
                        <a:latin typeface="Roboto"/>
                        <a:cs typeface="Arial" panose="020B0604020202020204" pitchFamily="34" charset="0"/>
                      </a:endParaRPr>
                    </a:p>
                  </a:txBody>
                  <a:tcPr anchor="ctr"/>
                </a:tc>
                <a:extLst>
                  <a:ext uri="{0D108BD9-81ED-4DB2-BD59-A6C34878D82A}">
                    <a16:rowId xmlns:a16="http://schemas.microsoft.com/office/drawing/2014/main" val="733933108"/>
                  </a:ext>
                </a:extLst>
              </a:tr>
            </a:tbl>
          </a:graphicData>
        </a:graphic>
      </p:graphicFrame>
      <p:pic>
        <p:nvPicPr>
          <p:cNvPr id="6" name="Picture 5" descr="A picture containing vector graphics&#10;&#10;Description generated with very high confidence">
            <a:extLst>
              <a:ext uri="{FF2B5EF4-FFF2-40B4-BE49-F238E27FC236}">
                <a16:creationId xmlns:a16="http://schemas.microsoft.com/office/drawing/2014/main" id="{4B5E2021-F98C-4D1B-A183-C0D65BEA1F3E}"/>
              </a:ext>
            </a:extLst>
          </p:cNvPr>
          <p:cNvPicPr>
            <a:picLocks noChangeAspect="1"/>
          </p:cNvPicPr>
          <p:nvPr/>
        </p:nvPicPr>
        <p:blipFill>
          <a:blip r:embed="rId3"/>
          <a:stretch>
            <a:fillRect/>
          </a:stretch>
        </p:blipFill>
        <p:spPr>
          <a:xfrm>
            <a:off x="928898" y="2214242"/>
            <a:ext cx="2121261" cy="2031213"/>
          </a:xfrm>
          <a:prstGeom prst="rect">
            <a:avLst/>
          </a:prstGeom>
        </p:spPr>
      </p:pic>
      <p:sp>
        <p:nvSpPr>
          <p:cNvPr id="7" name="TextBox 6"/>
          <p:cNvSpPr txBox="1"/>
          <p:nvPr/>
        </p:nvSpPr>
        <p:spPr>
          <a:xfrm>
            <a:off x="928897" y="4480247"/>
            <a:ext cx="2121261" cy="861774"/>
          </a:xfrm>
          <a:prstGeom prst="rect">
            <a:avLst/>
          </a:prstGeom>
          <a:noFill/>
        </p:spPr>
        <p:txBody>
          <a:bodyPr wrap="square" rtlCol="0" anchor="t">
            <a:spAutoFit/>
          </a:bodyPr>
          <a:lstStyle/>
          <a:p>
            <a:pPr algn="ctr"/>
            <a:r>
              <a:rPr lang="en-US" b="1" dirty="0">
                <a:latin typeface="Roboto"/>
              </a:rPr>
              <a:t>Reports Due:</a:t>
            </a:r>
          </a:p>
          <a:p>
            <a:pPr algn="ctr"/>
            <a:r>
              <a:rPr lang="en-US" sz="1600">
                <a:latin typeface="Roboto"/>
              </a:rPr>
              <a:t>July 30 · January 30</a:t>
            </a:r>
          </a:p>
          <a:p>
            <a:pPr algn="ctr"/>
            <a:r>
              <a:rPr lang="en-US" sz="1600">
                <a:latin typeface="Roboto"/>
              </a:rPr>
              <a:t>December  30</a:t>
            </a:r>
          </a:p>
        </p:txBody>
      </p:sp>
    </p:spTree>
    <p:extLst>
      <p:ext uri="{BB962C8B-B14F-4D97-AF65-F5344CB8AC3E}">
        <p14:creationId xmlns:p14="http://schemas.microsoft.com/office/powerpoint/2010/main" val="279426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noFill/>
        </p:spPr>
        <p:txBody>
          <a:bodyPr>
            <a:normAutofit/>
          </a:bodyPr>
          <a:lstStyle/>
          <a:p>
            <a:pPr algn="ctr"/>
            <a:r>
              <a:rPr lang="en-US" b="1" dirty="0" smtClean="0">
                <a:ea typeface="Roboto" panose="02000000000000000000" pitchFamily="2" charset="0"/>
              </a:rPr>
              <a:t>Enhancing Data Quality</a:t>
            </a:r>
            <a:endParaRPr lang="en-US" b="1" dirty="0">
              <a:ea typeface="Roboto" panose="02000000000000000000" pitchFamily="2" charset="0"/>
            </a:endParaRPr>
          </a:p>
        </p:txBody>
      </p:sp>
      <p:sp>
        <p:nvSpPr>
          <p:cNvPr id="5" name="TextBox 4">
            <a:extLst>
              <a:ext uri="{FF2B5EF4-FFF2-40B4-BE49-F238E27FC236}">
                <a16:creationId xmlns:a16="http://schemas.microsoft.com/office/drawing/2014/main" id="{471C8D93-CEEB-4680-A2D1-B537438B668D}"/>
              </a:ext>
            </a:extLst>
          </p:cNvPr>
          <p:cNvSpPr txBox="1"/>
          <p:nvPr/>
        </p:nvSpPr>
        <p:spPr>
          <a:xfrm>
            <a:off x="274729" y="1555671"/>
            <a:ext cx="11642541" cy="4524315"/>
          </a:xfrm>
          <a:prstGeom prst="rect">
            <a:avLst/>
          </a:prstGeom>
          <a:noFill/>
        </p:spPr>
        <p:txBody>
          <a:bodyPr wrap="square" rtlCol="0">
            <a:spAutoFit/>
          </a:bodyPr>
          <a:lstStyle/>
          <a:p>
            <a:r>
              <a:rPr lang="en-US" sz="3200" b="1" dirty="0">
                <a:cs typeface="Arial" panose="020B0604020202020204" pitchFamily="34" charset="0"/>
              </a:rPr>
              <a:t>Quarterly Data Verifications</a:t>
            </a:r>
          </a:p>
          <a:p>
            <a:pPr lvl="1"/>
            <a:r>
              <a:rPr lang="en-US" sz="2800" b="1" i="1" dirty="0">
                <a:cs typeface="Arial" panose="020B0604020202020204" pitchFamily="34" charset="0"/>
              </a:rPr>
              <a:t>Who?</a:t>
            </a:r>
            <a:r>
              <a:rPr lang="en-US" sz="2800" i="1" dirty="0">
                <a:cs typeface="Arial" panose="020B0604020202020204" pitchFamily="34" charset="0"/>
              </a:rPr>
              <a:t> </a:t>
            </a:r>
            <a:r>
              <a:rPr lang="en-US" sz="2800" i="1" dirty="0" smtClean="0">
                <a:cs typeface="Arial" panose="020B0604020202020204" pitchFamily="34" charset="0"/>
                <a:sym typeface="Wingdings" panose="05000000000000000000" pitchFamily="2" charset="2"/>
              </a:rPr>
              <a:t> </a:t>
            </a:r>
            <a:r>
              <a:rPr lang="en-US" sz="2800" dirty="0" smtClean="0">
                <a:cs typeface="Arial" panose="020B0604020202020204" pitchFamily="34" charset="0"/>
              </a:rPr>
              <a:t>Research </a:t>
            </a:r>
            <a:r>
              <a:rPr lang="en-US" sz="2800" dirty="0">
                <a:cs typeface="Arial" panose="020B0604020202020204" pitchFamily="34" charset="0"/>
              </a:rPr>
              <a:t>Analysts and Helpdesk Support </a:t>
            </a:r>
            <a:r>
              <a:rPr lang="en-US" sz="2800" dirty="0" smtClean="0">
                <a:cs typeface="Arial" panose="020B0604020202020204" pitchFamily="34" charset="0"/>
              </a:rPr>
              <a:t>Specialists</a:t>
            </a:r>
            <a:br>
              <a:rPr lang="en-US" sz="2800" dirty="0" smtClean="0">
                <a:cs typeface="Arial" panose="020B0604020202020204" pitchFamily="34" charset="0"/>
              </a:rPr>
            </a:br>
            <a:endParaRPr lang="en-US" sz="1200" dirty="0">
              <a:cs typeface="Arial" panose="020B0604020202020204" pitchFamily="34" charset="0"/>
            </a:endParaRPr>
          </a:p>
          <a:p>
            <a:pPr lvl="1"/>
            <a:r>
              <a:rPr lang="en-US" sz="2800" b="1" i="1" dirty="0" smtClean="0">
                <a:cs typeface="Arial" panose="020B0604020202020204" pitchFamily="34" charset="0"/>
              </a:rPr>
              <a:t>What</a:t>
            </a:r>
            <a:r>
              <a:rPr lang="en-US" sz="2800" b="1" i="1" dirty="0">
                <a:cs typeface="Arial" panose="020B0604020202020204" pitchFamily="34" charset="0"/>
              </a:rPr>
              <a:t>?</a:t>
            </a:r>
            <a:r>
              <a:rPr lang="en-US" sz="2800" dirty="0">
                <a:cs typeface="Arial" panose="020B0604020202020204" pitchFamily="34" charset="0"/>
              </a:rPr>
              <a:t> </a:t>
            </a:r>
            <a:r>
              <a:rPr lang="en-US" sz="2800" dirty="0" smtClean="0">
                <a:cs typeface="Arial" panose="020B0604020202020204" pitchFamily="34" charset="0"/>
                <a:sym typeface="Wingdings" panose="05000000000000000000" pitchFamily="2" charset="2"/>
              </a:rPr>
              <a:t> </a:t>
            </a:r>
            <a:r>
              <a:rPr lang="en-US" sz="2800" dirty="0" smtClean="0">
                <a:cs typeface="Arial" panose="020B0604020202020204" pitchFamily="34" charset="0"/>
              </a:rPr>
              <a:t>Assessment </a:t>
            </a:r>
            <a:r>
              <a:rPr lang="en-US" sz="2800" dirty="0">
                <a:cs typeface="Arial" panose="020B0604020202020204" pitchFamily="34" charset="0"/>
              </a:rPr>
              <a:t>of data consistency and </a:t>
            </a:r>
            <a:r>
              <a:rPr lang="en-US" sz="2800" dirty="0" smtClean="0">
                <a:cs typeface="Arial" panose="020B0604020202020204" pitchFamily="34" charset="0"/>
              </a:rPr>
              <a:t>accuracy; Outreach </a:t>
            </a:r>
            <a:r>
              <a:rPr lang="en-US" sz="2800" dirty="0">
                <a:cs typeface="Arial" panose="020B0604020202020204" pitchFamily="34" charset="0"/>
              </a:rPr>
              <a:t>encouraging grantees to review and revise entries</a:t>
            </a:r>
          </a:p>
          <a:p>
            <a:endParaRPr lang="en-US" sz="3200" b="1" dirty="0" smtClean="0">
              <a:cs typeface="Arial" panose="020B0604020202020204" pitchFamily="34" charset="0"/>
            </a:endParaRPr>
          </a:p>
          <a:p>
            <a:r>
              <a:rPr lang="en-US" sz="3200" b="1" dirty="0" smtClean="0">
                <a:cs typeface="Arial" panose="020B0604020202020204" pitchFamily="34" charset="0"/>
              </a:rPr>
              <a:t>Site </a:t>
            </a:r>
            <a:r>
              <a:rPr lang="en-US" sz="3200" b="1" dirty="0">
                <a:cs typeface="Arial" panose="020B0604020202020204" pitchFamily="34" charset="0"/>
              </a:rPr>
              <a:t>Visits</a:t>
            </a:r>
          </a:p>
          <a:p>
            <a:pPr lvl="1"/>
            <a:r>
              <a:rPr lang="en-US" sz="2800" b="1" i="1" dirty="0">
                <a:cs typeface="Arial" panose="020B0604020202020204" pitchFamily="34" charset="0"/>
              </a:rPr>
              <a:t>Who</a:t>
            </a:r>
            <a:r>
              <a:rPr lang="en-US" sz="2800" b="1" i="1" dirty="0" smtClean="0">
                <a:cs typeface="Arial" panose="020B0604020202020204" pitchFamily="34" charset="0"/>
              </a:rPr>
              <a:t>?</a:t>
            </a:r>
            <a:r>
              <a:rPr lang="en-US" sz="2800" i="1" dirty="0" smtClean="0">
                <a:cs typeface="Arial" panose="020B0604020202020204" pitchFamily="34" charset="0"/>
              </a:rPr>
              <a:t> </a:t>
            </a:r>
            <a:r>
              <a:rPr lang="en-US" sz="2800" i="1" dirty="0" smtClean="0">
                <a:cs typeface="Arial" panose="020B0604020202020204" pitchFamily="34" charset="0"/>
                <a:sym typeface="Wingdings" panose="05000000000000000000" pitchFamily="2" charset="2"/>
              </a:rPr>
              <a:t> </a:t>
            </a:r>
            <a:r>
              <a:rPr lang="en-US" sz="2800" dirty="0" smtClean="0">
                <a:cs typeface="Arial" panose="020B0604020202020204" pitchFamily="34" charset="0"/>
              </a:rPr>
              <a:t>Grant </a:t>
            </a:r>
            <a:r>
              <a:rPr lang="en-US" sz="2800" dirty="0">
                <a:cs typeface="Arial" panose="020B0604020202020204" pitchFamily="34" charset="0"/>
              </a:rPr>
              <a:t>Managers </a:t>
            </a:r>
            <a:r>
              <a:rPr lang="en-US" sz="2800" dirty="0" smtClean="0">
                <a:cs typeface="Arial" panose="020B0604020202020204" pitchFamily="34" charset="0"/>
              </a:rPr>
              <a:t/>
            </a:r>
            <a:br>
              <a:rPr lang="en-US" sz="2800" dirty="0" smtClean="0">
                <a:cs typeface="Arial" panose="020B0604020202020204" pitchFamily="34" charset="0"/>
              </a:rPr>
            </a:br>
            <a:endParaRPr lang="en-US" sz="1200" dirty="0">
              <a:cs typeface="Arial" panose="020B0604020202020204" pitchFamily="34" charset="0"/>
            </a:endParaRPr>
          </a:p>
          <a:p>
            <a:pPr lvl="1"/>
            <a:r>
              <a:rPr lang="en-US" sz="2800" b="1" i="1" dirty="0">
                <a:cs typeface="Arial" panose="020B0604020202020204" pitchFamily="34" charset="0"/>
              </a:rPr>
              <a:t>What</a:t>
            </a:r>
            <a:r>
              <a:rPr lang="en-US" sz="2800" b="1" i="1" dirty="0" smtClean="0">
                <a:cs typeface="Arial" panose="020B0604020202020204" pitchFamily="34" charset="0"/>
              </a:rPr>
              <a:t>?</a:t>
            </a:r>
            <a:r>
              <a:rPr lang="en-US" sz="2800" i="1" dirty="0" smtClean="0">
                <a:cs typeface="Arial" panose="020B0604020202020204" pitchFamily="34" charset="0"/>
              </a:rPr>
              <a:t> </a:t>
            </a:r>
            <a:r>
              <a:rPr lang="en-US" sz="2800" i="1" dirty="0" smtClean="0">
                <a:cs typeface="Arial" panose="020B0604020202020204" pitchFamily="34" charset="0"/>
                <a:sym typeface="Wingdings" panose="05000000000000000000" pitchFamily="2" charset="2"/>
              </a:rPr>
              <a:t> </a:t>
            </a:r>
            <a:r>
              <a:rPr lang="en-US" sz="2800" dirty="0" smtClean="0">
                <a:cs typeface="Arial" panose="020B0604020202020204" pitchFamily="34" charset="0"/>
              </a:rPr>
              <a:t>Assess </a:t>
            </a:r>
            <a:r>
              <a:rPr lang="en-US" sz="2800" dirty="0">
                <a:cs typeface="Arial" panose="020B0604020202020204" pitchFamily="34" charset="0"/>
              </a:rPr>
              <a:t>data accuracy by identifying documentation to support </a:t>
            </a:r>
            <a:r>
              <a:rPr lang="en-US" sz="2800" dirty="0" smtClean="0">
                <a:cs typeface="Arial" panose="020B0604020202020204" pitchFamily="34" charset="0"/>
              </a:rPr>
              <a:t>data </a:t>
            </a:r>
            <a:r>
              <a:rPr lang="en-US" sz="2800" dirty="0">
                <a:cs typeface="Arial" panose="020B0604020202020204" pitchFamily="34" charset="0"/>
              </a:rPr>
              <a:t>entries for major activities </a:t>
            </a:r>
          </a:p>
        </p:txBody>
      </p:sp>
    </p:spTree>
    <p:extLst>
      <p:ext uri="{BB962C8B-B14F-4D97-AF65-F5344CB8AC3E}">
        <p14:creationId xmlns:p14="http://schemas.microsoft.com/office/powerpoint/2010/main" val="3365421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noFill/>
        </p:spPr>
        <p:txBody>
          <a:bodyPr>
            <a:normAutofit/>
          </a:bodyPr>
          <a:lstStyle/>
          <a:p>
            <a:pPr algn="ctr"/>
            <a:r>
              <a:rPr lang="en-US" b="1" dirty="0">
                <a:ea typeface="Roboto" panose="02000000000000000000" pitchFamily="2" charset="0"/>
              </a:rPr>
              <a:t>What We Do With the Data</a:t>
            </a:r>
          </a:p>
        </p:txBody>
      </p:sp>
      <p:pic>
        <p:nvPicPr>
          <p:cNvPr id="7" name="Picture 6" descr="A picture containing vector graphics&#10;&#10;Description generated with high confidence">
            <a:extLst>
              <a:ext uri="{FF2B5EF4-FFF2-40B4-BE49-F238E27FC236}">
                <a16:creationId xmlns:a16="http://schemas.microsoft.com/office/drawing/2014/main" id="{F3BEF087-F86B-4D8A-AD6F-7D08D790980A}"/>
              </a:ext>
            </a:extLst>
          </p:cNvPr>
          <p:cNvPicPr>
            <a:picLocks noChangeAspect="1"/>
          </p:cNvPicPr>
          <p:nvPr/>
        </p:nvPicPr>
        <p:blipFill>
          <a:blip r:embed="rId3"/>
          <a:stretch>
            <a:fillRect/>
          </a:stretch>
        </p:blipFill>
        <p:spPr>
          <a:xfrm>
            <a:off x="8686800" y="2746397"/>
            <a:ext cx="2870952" cy="2870952"/>
          </a:xfrm>
          <a:prstGeom prst="rect">
            <a:avLst/>
          </a:prstGeom>
        </p:spPr>
      </p:pic>
      <p:sp>
        <p:nvSpPr>
          <p:cNvPr id="8" name="Content Placeholder 2">
            <a:extLst>
              <a:ext uri="{FF2B5EF4-FFF2-40B4-BE49-F238E27FC236}">
                <a16:creationId xmlns:a16="http://schemas.microsoft.com/office/drawing/2014/main" id="{69190DEB-ED90-4BBD-8244-FA09DDB5DAE3}"/>
              </a:ext>
            </a:extLst>
          </p:cNvPr>
          <p:cNvSpPr txBox="1">
            <a:spLocks/>
          </p:cNvSpPr>
          <p:nvPr/>
        </p:nvSpPr>
        <p:spPr>
          <a:xfrm>
            <a:off x="725081" y="1690689"/>
            <a:ext cx="6982738" cy="1998332"/>
          </a:xfrm>
          <a:prstGeom prst="rect">
            <a:avLst/>
          </a:prstGeom>
        </p:spPr>
        <p:txBody>
          <a:bodyPr vert="horz" lIns="91440" tIns="45720" rIns="91440" bIns="45720" rtlCol="0" anchor="t">
            <a:noAutofit/>
          </a:bodyPr>
          <a:lstStyle>
            <a:lvl1pPr marL="0" indent="0" algn="l" defTabSz="457200" rtl="0" eaLnBrk="1" latinLnBrk="0" hangingPunct="1">
              <a:spcBef>
                <a:spcPct val="20000"/>
              </a:spcBef>
              <a:buFont typeface="Arial"/>
              <a:buNone/>
              <a:defRPr sz="2000" kern="1200">
                <a:solidFill>
                  <a:schemeClr val="tx1">
                    <a:tint val="75000"/>
                  </a:schemeClr>
                </a:solidFill>
                <a:latin typeface="Roboto"/>
                <a:ea typeface="+mn-ea"/>
                <a:cs typeface="Roboto"/>
              </a:defRPr>
            </a:lvl1pPr>
            <a:lvl2pPr marL="457200" indent="0" algn="l" defTabSz="457200" rtl="0" eaLnBrk="1" latinLnBrk="0" hangingPunct="1">
              <a:spcBef>
                <a:spcPct val="20000"/>
              </a:spcBef>
              <a:buFont typeface="Arial"/>
              <a:buNone/>
              <a:defRPr sz="1800" kern="1200">
                <a:solidFill>
                  <a:schemeClr val="tx1">
                    <a:tint val="75000"/>
                  </a:schemeClr>
                </a:solidFill>
                <a:latin typeface="Roboto"/>
                <a:ea typeface="+mn-ea"/>
                <a:cs typeface="Roboto"/>
              </a:defRPr>
            </a:lvl2pPr>
            <a:lvl3pPr marL="914400" indent="0" algn="l" defTabSz="457200" rtl="0" eaLnBrk="1" latinLnBrk="0" hangingPunct="1">
              <a:spcBef>
                <a:spcPct val="20000"/>
              </a:spcBef>
              <a:buFont typeface="Arial"/>
              <a:buNone/>
              <a:defRPr sz="1600" kern="1200">
                <a:solidFill>
                  <a:schemeClr val="tx1">
                    <a:tint val="75000"/>
                  </a:schemeClr>
                </a:solidFill>
                <a:latin typeface="Roboto"/>
                <a:ea typeface="+mn-ea"/>
                <a:cs typeface="Roboto"/>
              </a:defRPr>
            </a:lvl3pPr>
            <a:lvl4pPr marL="13716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4pPr>
            <a:lvl5pPr marL="18288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114289" defTabSz="457189">
              <a:spcBef>
                <a:spcPts val="1200"/>
              </a:spcBef>
              <a:spcAft>
                <a:spcPts val="2400"/>
              </a:spcAft>
            </a:pPr>
            <a:r>
              <a:rPr lang="en-US" sz="3200" b="1" dirty="0">
                <a:solidFill>
                  <a:schemeClr val="tx1"/>
                </a:solidFill>
                <a:latin typeface="+mn-lt"/>
                <a:cs typeface="Arial" panose="020B0604020202020204" pitchFamily="34" charset="0"/>
              </a:rPr>
              <a:t>Respond to Data Requests: </a:t>
            </a:r>
            <a:r>
              <a:rPr lang="en-US" sz="2800" dirty="0">
                <a:solidFill>
                  <a:schemeClr val="tx1"/>
                </a:solidFill>
                <a:latin typeface="+mn-lt"/>
                <a:cs typeface="Arial" panose="020B0604020202020204" pitchFamily="34" charset="0"/>
              </a:rPr>
              <a:t>team of Research Analysts can promptly respond to data requests from the press, public, or federal auditors (e.g., GAO, OIG, etc.)</a:t>
            </a:r>
          </a:p>
          <a:p>
            <a:pPr marL="114289" defTabSz="457189">
              <a:spcBef>
                <a:spcPts val="1200"/>
              </a:spcBef>
              <a:spcAft>
                <a:spcPts val="2400"/>
              </a:spcAft>
            </a:pPr>
            <a:r>
              <a:rPr lang="en-US" sz="3200" b="1" dirty="0">
                <a:solidFill>
                  <a:schemeClr val="tx1"/>
                </a:solidFill>
                <a:latin typeface="+mn-lt"/>
                <a:cs typeface="Arial" panose="020B0604020202020204" pitchFamily="34" charset="0"/>
              </a:rPr>
              <a:t>Share Success: </a:t>
            </a:r>
            <a:r>
              <a:rPr lang="en-US" sz="2800" dirty="0">
                <a:solidFill>
                  <a:schemeClr val="tx1"/>
                </a:solidFill>
                <a:latin typeface="+mn-lt"/>
                <a:cs typeface="Arial" panose="020B0604020202020204" pitchFamily="34" charset="0"/>
              </a:rPr>
              <a:t>use a variety of reports to highlight program success with external audiences, including Congress</a:t>
            </a:r>
          </a:p>
        </p:txBody>
      </p:sp>
    </p:spTree>
    <p:extLst>
      <p:ext uri="{BB962C8B-B14F-4D97-AF65-F5344CB8AC3E}">
        <p14:creationId xmlns:p14="http://schemas.microsoft.com/office/powerpoint/2010/main" val="4082524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noFill/>
        </p:spPr>
        <p:txBody>
          <a:bodyPr>
            <a:normAutofit/>
          </a:bodyPr>
          <a:lstStyle/>
          <a:p>
            <a:pPr algn="ctr"/>
            <a:r>
              <a:rPr lang="en-US" b="1" dirty="0">
                <a:ea typeface="Roboto" panose="02000000000000000000" pitchFamily="2" charset="0"/>
              </a:rPr>
              <a:t>Learning Objectives</a:t>
            </a:r>
          </a:p>
        </p:txBody>
      </p:sp>
      <p:sp>
        <p:nvSpPr>
          <p:cNvPr id="5" name="Content Placeholder 2">
            <a:extLst>
              <a:ext uri="{FF2B5EF4-FFF2-40B4-BE49-F238E27FC236}">
                <a16:creationId xmlns:a16="http://schemas.microsoft.com/office/drawing/2014/main" id="{594B33F9-E021-4E6E-8D10-4506CA4F5C72}"/>
              </a:ext>
            </a:extLst>
          </p:cNvPr>
          <p:cNvSpPr txBox="1">
            <a:spLocks/>
          </p:cNvSpPr>
          <p:nvPr/>
        </p:nvSpPr>
        <p:spPr>
          <a:xfrm>
            <a:off x="593445" y="1690689"/>
            <a:ext cx="7467985" cy="4724042"/>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2000" kern="1200">
                <a:solidFill>
                  <a:schemeClr val="tx1">
                    <a:tint val="75000"/>
                  </a:schemeClr>
                </a:solidFill>
                <a:latin typeface="Roboto"/>
                <a:ea typeface="+mn-ea"/>
                <a:cs typeface="Roboto"/>
              </a:defRPr>
            </a:lvl1pPr>
            <a:lvl2pPr marL="457200" indent="0" algn="l" defTabSz="457200" rtl="0" eaLnBrk="1" latinLnBrk="0" hangingPunct="1">
              <a:spcBef>
                <a:spcPct val="20000"/>
              </a:spcBef>
              <a:buFont typeface="Arial"/>
              <a:buNone/>
              <a:defRPr sz="1800" kern="1200">
                <a:solidFill>
                  <a:schemeClr val="tx1">
                    <a:tint val="75000"/>
                  </a:schemeClr>
                </a:solidFill>
                <a:latin typeface="Roboto"/>
                <a:ea typeface="+mn-ea"/>
                <a:cs typeface="Roboto"/>
              </a:defRPr>
            </a:lvl2pPr>
            <a:lvl3pPr marL="914400" indent="0" algn="l" defTabSz="457200" rtl="0" eaLnBrk="1" latinLnBrk="0" hangingPunct="1">
              <a:spcBef>
                <a:spcPct val="20000"/>
              </a:spcBef>
              <a:buFont typeface="Arial"/>
              <a:buNone/>
              <a:defRPr sz="1600" kern="1200">
                <a:solidFill>
                  <a:schemeClr val="tx1">
                    <a:tint val="75000"/>
                  </a:schemeClr>
                </a:solidFill>
                <a:latin typeface="Roboto"/>
                <a:ea typeface="+mn-ea"/>
                <a:cs typeface="Roboto"/>
              </a:defRPr>
            </a:lvl3pPr>
            <a:lvl4pPr marL="13716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4pPr>
            <a:lvl5pPr marL="1828800" indent="0" algn="l" defTabSz="457200" rtl="0" eaLnBrk="1" latinLnBrk="0" hangingPunct="1">
              <a:spcBef>
                <a:spcPct val="20000"/>
              </a:spcBef>
              <a:buFont typeface="Arial"/>
              <a:buNone/>
              <a:defRPr sz="1400" kern="1200">
                <a:solidFill>
                  <a:schemeClr val="tx1">
                    <a:tint val="75000"/>
                  </a:schemeClr>
                </a:solidFill>
                <a:latin typeface="Roboto"/>
                <a:ea typeface="+mn-ea"/>
                <a:cs typeface="Roboto"/>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285750" indent="-285750">
              <a:spcAft>
                <a:spcPts val="600"/>
              </a:spcAft>
              <a:buFont typeface="Arial" panose="020B0604020202020204" pitchFamily="34" charset="0"/>
              <a:buChar char="•"/>
            </a:pPr>
            <a:r>
              <a:rPr lang="en-US" sz="2800" dirty="0" smtClean="0">
                <a:solidFill>
                  <a:schemeClr val="tx1"/>
                </a:solidFill>
                <a:latin typeface="+mn-lt"/>
                <a:cs typeface="Arial" panose="020B0604020202020204" pitchFamily="34" charset="0"/>
              </a:rPr>
              <a:t>Performance Management vs. Performance Measurement </a:t>
            </a:r>
          </a:p>
          <a:p>
            <a:pPr marL="285750" indent="-285750">
              <a:spcAft>
                <a:spcPts val="600"/>
              </a:spcAft>
              <a:buFont typeface="Arial" panose="020B0604020202020204" pitchFamily="34" charset="0"/>
              <a:buChar char="•"/>
            </a:pPr>
            <a:r>
              <a:rPr lang="en-US" sz="2800" dirty="0" smtClean="0">
                <a:solidFill>
                  <a:schemeClr val="tx1"/>
                </a:solidFill>
                <a:latin typeface="+mn-lt"/>
                <a:cs typeface="Arial" panose="020B0604020202020204" pitchFamily="34" charset="0"/>
              </a:rPr>
              <a:t>How </a:t>
            </a:r>
            <a:r>
              <a:rPr lang="en-US" sz="2800" dirty="0">
                <a:solidFill>
                  <a:schemeClr val="tx1"/>
                </a:solidFill>
                <a:latin typeface="+mn-lt"/>
                <a:cs typeface="Arial" panose="020B0604020202020204" pitchFamily="34" charset="0"/>
              </a:rPr>
              <a:t>to plan </a:t>
            </a:r>
            <a:r>
              <a:rPr lang="en-US" sz="2800" dirty="0" smtClean="0">
                <a:solidFill>
                  <a:schemeClr val="tx1"/>
                </a:solidFill>
                <a:latin typeface="+mn-lt"/>
                <a:cs typeface="Arial" panose="020B0604020202020204" pitchFamily="34" charset="0"/>
              </a:rPr>
              <a:t>for performance measurement</a:t>
            </a:r>
          </a:p>
          <a:p>
            <a:pPr marL="285750" indent="-285750">
              <a:spcAft>
                <a:spcPts val="600"/>
              </a:spcAft>
              <a:buFont typeface="Arial" panose="020B0604020202020204" pitchFamily="34" charset="0"/>
              <a:buChar char="•"/>
            </a:pPr>
            <a:r>
              <a:rPr lang="en-US" sz="2800" dirty="0" smtClean="0">
                <a:solidFill>
                  <a:schemeClr val="tx1"/>
                </a:solidFill>
                <a:latin typeface="+mn-lt"/>
                <a:cs typeface="Arial" panose="020B0604020202020204" pitchFamily="34" charset="0"/>
              </a:rPr>
              <a:t>How to </a:t>
            </a:r>
            <a:r>
              <a:rPr lang="en-US" sz="2800" dirty="0">
                <a:solidFill>
                  <a:schemeClr val="tx1"/>
                </a:solidFill>
                <a:latin typeface="+mn-lt"/>
                <a:cs typeface="Arial" panose="020B0604020202020204" pitchFamily="34" charset="0"/>
              </a:rPr>
              <a:t>successfully implement performance </a:t>
            </a:r>
            <a:r>
              <a:rPr lang="en-US" sz="2800" dirty="0" smtClean="0">
                <a:solidFill>
                  <a:schemeClr val="tx1"/>
                </a:solidFill>
                <a:latin typeface="+mn-lt"/>
                <a:cs typeface="Arial" panose="020B0604020202020204" pitchFamily="34" charset="0"/>
              </a:rPr>
              <a:t>measurement</a:t>
            </a:r>
          </a:p>
          <a:p>
            <a:pPr>
              <a:spcAft>
                <a:spcPts val="600"/>
              </a:spcAft>
            </a:pPr>
            <a:r>
              <a:rPr lang="en-US" sz="2800" dirty="0">
                <a:solidFill>
                  <a:schemeClr val="tx1"/>
                </a:solidFill>
                <a:latin typeface="+mn-lt"/>
                <a:cs typeface="Arial" panose="020B0604020202020204" pitchFamily="34" charset="0"/>
              </a:rPr>
              <a:t/>
            </a:r>
            <a:br>
              <a:rPr lang="en-US" sz="2800" dirty="0">
                <a:solidFill>
                  <a:schemeClr val="tx1"/>
                </a:solidFill>
                <a:latin typeface="+mn-lt"/>
                <a:cs typeface="Arial" panose="020B0604020202020204" pitchFamily="34" charset="0"/>
              </a:rPr>
            </a:br>
            <a:endParaRPr lang="en-US" sz="2800" dirty="0">
              <a:solidFill>
                <a:schemeClr val="tx1"/>
              </a:solidFill>
              <a:latin typeface="+mn-lt"/>
              <a:cs typeface="Arial" panose="020B0604020202020204" pitchFamily="34" charset="0"/>
            </a:endParaRPr>
          </a:p>
        </p:txBody>
      </p:sp>
      <p:pic>
        <p:nvPicPr>
          <p:cNvPr id="6" name="Picture 5" descr="A picture containing vector graphics&#10;&#10;Description generated with very high confidence">
            <a:extLst>
              <a:ext uri="{FF2B5EF4-FFF2-40B4-BE49-F238E27FC236}">
                <a16:creationId xmlns:a16="http://schemas.microsoft.com/office/drawing/2014/main" id="{34EBC12B-8479-48DC-A9A6-F6D020F8E3A8}"/>
              </a:ext>
            </a:extLst>
          </p:cNvPr>
          <p:cNvPicPr>
            <a:picLocks noChangeAspect="1"/>
          </p:cNvPicPr>
          <p:nvPr/>
        </p:nvPicPr>
        <p:blipFill>
          <a:blip r:embed="rId3"/>
          <a:stretch>
            <a:fillRect/>
          </a:stretch>
        </p:blipFill>
        <p:spPr>
          <a:xfrm>
            <a:off x="8804436" y="3125717"/>
            <a:ext cx="2491632" cy="2491632"/>
          </a:xfrm>
          <a:prstGeom prst="rect">
            <a:avLst/>
          </a:prstGeom>
        </p:spPr>
      </p:pic>
    </p:spTree>
    <p:extLst>
      <p:ext uri="{BB962C8B-B14F-4D97-AF65-F5344CB8AC3E}">
        <p14:creationId xmlns:p14="http://schemas.microsoft.com/office/powerpoint/2010/main" val="771883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54092" y="0"/>
            <a:ext cx="10515600" cy="1325563"/>
          </a:xfrm>
        </p:spPr>
        <p:txBody>
          <a:bodyPr/>
          <a:lstStyle/>
          <a:p>
            <a:pPr algn="ctr"/>
            <a:r>
              <a:rPr lang="en-US" b="1" dirty="0" smtClean="0"/>
              <a:t>Resources</a:t>
            </a:r>
            <a:r>
              <a:rPr lang="en-US" b="1" dirty="0" smtClean="0">
                <a:solidFill>
                  <a:srgbClr val="C00000"/>
                </a:solidFill>
              </a:rPr>
              <a:t> </a:t>
            </a:r>
            <a:endParaRPr lang="en-US" b="1" dirty="0">
              <a:solidFill>
                <a:srgbClr val="C00000"/>
              </a:solidFill>
            </a:endParaRPr>
          </a:p>
        </p:txBody>
      </p:sp>
      <p:sp>
        <p:nvSpPr>
          <p:cNvPr id="2" name="Slide Number Placeholder 1"/>
          <p:cNvSpPr>
            <a:spLocks noGrp="1"/>
          </p:cNvSpPr>
          <p:nvPr>
            <p:ph type="sldNum" sz="quarter" idx="12"/>
          </p:nvPr>
        </p:nvSpPr>
        <p:spPr/>
        <p:txBody>
          <a:bodyPr/>
          <a:lstStyle/>
          <a:p>
            <a:fld id="{59CCB1D3-E157-41D4-ACF7-4138A0452D95}" type="slidenum">
              <a:rPr lang="en-US" smtClean="0"/>
              <a:t>20</a:t>
            </a:fld>
            <a:endParaRPr lang="en-US" dirty="0"/>
          </a:p>
        </p:txBody>
      </p:sp>
      <p:sp>
        <p:nvSpPr>
          <p:cNvPr id="7" name="TextBox 6"/>
          <p:cNvSpPr txBox="1"/>
          <p:nvPr/>
        </p:nvSpPr>
        <p:spPr>
          <a:xfrm>
            <a:off x="2194748" y="1942417"/>
            <a:ext cx="8317523" cy="369332"/>
          </a:xfrm>
          <a:prstGeom prst="rect">
            <a:avLst/>
          </a:prstGeom>
          <a:noFill/>
        </p:spPr>
        <p:txBody>
          <a:bodyPr wrap="square" rtlCol="0">
            <a:spAutoFit/>
          </a:bodyPr>
          <a:lstStyle/>
          <a:p>
            <a:endParaRPr lang="en-US" dirty="0"/>
          </a:p>
        </p:txBody>
      </p:sp>
      <p:sp>
        <p:nvSpPr>
          <p:cNvPr id="4" name="Rectangle 3"/>
          <p:cNvSpPr/>
          <p:nvPr/>
        </p:nvSpPr>
        <p:spPr>
          <a:xfrm>
            <a:off x="854092" y="1325563"/>
            <a:ext cx="10956086" cy="4339650"/>
          </a:xfrm>
          <a:prstGeom prst="rect">
            <a:avLst/>
          </a:prstGeom>
        </p:spPr>
        <p:txBody>
          <a:bodyPr wrap="square">
            <a:spAutoFit/>
          </a:bodyPr>
          <a:lstStyle/>
          <a:p>
            <a:r>
              <a:rPr lang="en-US" sz="2800" b="1" dirty="0" smtClean="0"/>
              <a:t>Performance Measurement Platform:</a:t>
            </a:r>
            <a:r>
              <a:rPr lang="en-US" sz="2800" b="1" dirty="0">
                <a:solidFill>
                  <a:srgbClr val="C00000"/>
                </a:solidFill>
              </a:rPr>
              <a:t/>
            </a:r>
            <a:br>
              <a:rPr lang="en-US" sz="2800" b="1" dirty="0">
                <a:solidFill>
                  <a:srgbClr val="C00000"/>
                </a:solidFill>
              </a:rPr>
            </a:br>
            <a:r>
              <a:rPr lang="en-US" sz="2800" dirty="0">
                <a:solidFill>
                  <a:srgbClr val="0070C0"/>
                </a:solidFill>
                <a:hlinkClick r:id="rId3"/>
              </a:rPr>
              <a:t>https://ojpsso.ojp.gov</a:t>
            </a:r>
            <a:r>
              <a:rPr lang="en-US" sz="2800" dirty="0" smtClean="0">
                <a:solidFill>
                  <a:srgbClr val="0070C0"/>
                </a:solidFill>
                <a:hlinkClick r:id="rId3"/>
              </a:rPr>
              <a:t>/</a:t>
            </a:r>
            <a:r>
              <a:rPr lang="en-US" sz="2800" dirty="0" smtClean="0">
                <a:solidFill>
                  <a:srgbClr val="0070C0"/>
                </a:solidFill>
              </a:rPr>
              <a:t> </a:t>
            </a:r>
            <a:r>
              <a:rPr lang="en-US" sz="2800" b="1" dirty="0">
                <a:solidFill>
                  <a:srgbClr val="C00000"/>
                </a:solidFill>
              </a:rPr>
              <a:t/>
            </a:r>
            <a:br>
              <a:rPr lang="en-US" sz="2800" b="1" dirty="0">
                <a:solidFill>
                  <a:srgbClr val="C00000"/>
                </a:solidFill>
              </a:rPr>
            </a:br>
            <a:endParaRPr lang="en-US" sz="2800" b="1" dirty="0" smtClean="0">
              <a:solidFill>
                <a:srgbClr val="C00000"/>
              </a:solidFill>
            </a:endParaRPr>
          </a:p>
          <a:p>
            <a:r>
              <a:rPr lang="en-US" sz="2800" b="1" dirty="0" smtClean="0"/>
              <a:t>Log-In Instructions:</a:t>
            </a:r>
            <a:endParaRPr lang="en-US" sz="2800" b="1" dirty="0"/>
          </a:p>
          <a:p>
            <a:r>
              <a:rPr lang="en-US" sz="2800" dirty="0">
                <a:hlinkClick r:id="rId4"/>
              </a:rPr>
              <a:t>https://ojpsso.ojp.gov/support/OJP_PMP_SSO_Login_Instructions.pdf</a:t>
            </a:r>
            <a:r>
              <a:rPr lang="en-US" sz="2800" dirty="0"/>
              <a:t> </a:t>
            </a:r>
          </a:p>
          <a:p>
            <a:endParaRPr lang="da-DK" sz="2800" dirty="0" smtClean="0"/>
          </a:p>
          <a:p>
            <a:endParaRPr lang="da-DK" sz="2800" b="1" dirty="0"/>
          </a:p>
          <a:p>
            <a:endParaRPr lang="da-DK" sz="2800" b="1" dirty="0" smtClean="0"/>
          </a:p>
          <a:p>
            <a:r>
              <a:rPr lang="da-DK" sz="2800" b="1" dirty="0" smtClean="0">
                <a:solidFill>
                  <a:srgbClr val="C00000"/>
                </a:solidFill>
              </a:rPr>
              <a:t/>
            </a:r>
            <a:br>
              <a:rPr lang="da-DK" sz="2800" b="1" dirty="0" smtClean="0">
                <a:solidFill>
                  <a:srgbClr val="C00000"/>
                </a:solidFill>
              </a:rPr>
            </a:br>
            <a:endParaRPr lang="en-US" sz="2400" dirty="0"/>
          </a:p>
        </p:txBody>
      </p:sp>
      <p:sp>
        <p:nvSpPr>
          <p:cNvPr id="8" name="TextBox 7"/>
          <p:cNvSpPr txBox="1"/>
          <p:nvPr/>
        </p:nvSpPr>
        <p:spPr>
          <a:xfrm>
            <a:off x="875466" y="4313441"/>
            <a:ext cx="10956086" cy="1384995"/>
          </a:xfrm>
          <a:prstGeom prst="rect">
            <a:avLst/>
          </a:prstGeom>
          <a:noFill/>
        </p:spPr>
        <p:txBody>
          <a:bodyPr wrap="square" numCol="2" rtlCol="0">
            <a:spAutoFit/>
          </a:bodyPr>
          <a:lstStyle/>
          <a:p>
            <a:r>
              <a:rPr lang="da-DK" sz="2800" b="1" dirty="0"/>
              <a:t>BJA:</a:t>
            </a:r>
            <a:r>
              <a:rPr lang="da-DK" sz="2800" b="1" dirty="0">
                <a:solidFill>
                  <a:srgbClr val="C00000"/>
                </a:solidFill>
              </a:rPr>
              <a:t> </a:t>
            </a:r>
            <a:r>
              <a:rPr lang="da-DK" sz="2800" dirty="0">
                <a:solidFill>
                  <a:srgbClr val="C00000"/>
                </a:solidFill>
                <a:hlinkClick r:id="rId5"/>
              </a:rPr>
              <a:t>https://bja.gov/</a:t>
            </a:r>
            <a:r>
              <a:rPr lang="da-DK" sz="2800" dirty="0">
                <a:solidFill>
                  <a:srgbClr val="C00000"/>
                </a:solidFill>
              </a:rPr>
              <a:t> </a:t>
            </a:r>
          </a:p>
          <a:p>
            <a:r>
              <a:rPr lang="da-DK" sz="2800" b="1" dirty="0"/>
              <a:t>OJJDP:</a:t>
            </a:r>
            <a:r>
              <a:rPr lang="da-DK" sz="2800" b="1" dirty="0">
                <a:solidFill>
                  <a:srgbClr val="C00000"/>
                </a:solidFill>
              </a:rPr>
              <a:t> </a:t>
            </a:r>
            <a:r>
              <a:rPr lang="da-DK" sz="2800" dirty="0">
                <a:solidFill>
                  <a:srgbClr val="C00000"/>
                </a:solidFill>
                <a:hlinkClick r:id="rId6"/>
              </a:rPr>
              <a:t>https://www.ojjdp.gov/</a:t>
            </a:r>
            <a:r>
              <a:rPr lang="da-DK" sz="2800" b="1" dirty="0">
                <a:solidFill>
                  <a:srgbClr val="C00000"/>
                </a:solidFill>
              </a:rPr>
              <a:t/>
            </a:r>
            <a:br>
              <a:rPr lang="da-DK" sz="2800" b="1" dirty="0">
                <a:solidFill>
                  <a:srgbClr val="C00000"/>
                </a:solidFill>
              </a:rPr>
            </a:br>
            <a:endParaRPr lang="da-DK" sz="2800" b="1" dirty="0" smtClean="0">
              <a:solidFill>
                <a:srgbClr val="C00000"/>
              </a:solidFill>
            </a:endParaRPr>
          </a:p>
          <a:p>
            <a:r>
              <a:rPr lang="da-DK" sz="2800" b="1" dirty="0" smtClean="0"/>
              <a:t>OVC</a:t>
            </a:r>
            <a:r>
              <a:rPr lang="da-DK" sz="2800" b="1" dirty="0"/>
              <a:t>:</a:t>
            </a:r>
            <a:r>
              <a:rPr lang="da-DK" sz="2800" b="1" dirty="0">
                <a:solidFill>
                  <a:srgbClr val="C00000"/>
                </a:solidFill>
              </a:rPr>
              <a:t>  </a:t>
            </a:r>
            <a:r>
              <a:rPr lang="da-DK" sz="2800" dirty="0">
                <a:solidFill>
                  <a:srgbClr val="C00000"/>
                </a:solidFill>
                <a:hlinkClick r:id="rId7"/>
              </a:rPr>
              <a:t>https://www.ovc.gov/</a:t>
            </a:r>
            <a:r>
              <a:rPr lang="da-DK" sz="2800" dirty="0">
                <a:solidFill>
                  <a:srgbClr val="C00000"/>
                </a:solidFill>
              </a:rPr>
              <a:t> </a:t>
            </a:r>
          </a:p>
          <a:p>
            <a:r>
              <a:rPr lang="da-DK" sz="2800" b="1" dirty="0" smtClean="0"/>
              <a:t>NIJ</a:t>
            </a:r>
            <a:r>
              <a:rPr lang="da-DK" sz="2800" b="1" dirty="0"/>
              <a:t>:</a:t>
            </a:r>
            <a:r>
              <a:rPr lang="da-DK" sz="2800" b="1" dirty="0">
                <a:solidFill>
                  <a:srgbClr val="C00000"/>
                </a:solidFill>
              </a:rPr>
              <a:t> </a:t>
            </a:r>
            <a:r>
              <a:rPr lang="da-DK" sz="2800" dirty="0">
                <a:solidFill>
                  <a:srgbClr val="C00000"/>
                </a:solidFill>
                <a:hlinkClick r:id="rId8"/>
              </a:rPr>
              <a:t>https://www.nij.gov/</a:t>
            </a:r>
            <a:r>
              <a:rPr lang="da-DK" sz="2800" dirty="0">
                <a:solidFill>
                  <a:srgbClr val="C00000"/>
                </a:solidFill>
              </a:rPr>
              <a:t> </a:t>
            </a:r>
          </a:p>
        </p:txBody>
      </p:sp>
    </p:spTree>
    <p:extLst>
      <p:ext uri="{BB962C8B-B14F-4D97-AF65-F5344CB8AC3E}">
        <p14:creationId xmlns:p14="http://schemas.microsoft.com/office/powerpoint/2010/main" val="4110392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Contact Information</a:t>
            </a:r>
            <a:endParaRPr lang="en-US" b="1" dirty="0"/>
          </a:p>
        </p:txBody>
      </p:sp>
      <p:sp>
        <p:nvSpPr>
          <p:cNvPr id="3" name="Content Placeholder 2"/>
          <p:cNvSpPr>
            <a:spLocks noGrp="1"/>
          </p:cNvSpPr>
          <p:nvPr>
            <p:ph idx="1"/>
          </p:nvPr>
        </p:nvSpPr>
        <p:spPr>
          <a:xfrm>
            <a:off x="1016000" y="1690688"/>
            <a:ext cx="3327400" cy="4351338"/>
          </a:xfrm>
        </p:spPr>
        <p:txBody>
          <a:bodyPr/>
          <a:lstStyle/>
          <a:p>
            <a:pPr marL="0" indent="0">
              <a:buNone/>
            </a:pPr>
            <a:r>
              <a:rPr lang="en-US" b="1" dirty="0" smtClean="0"/>
              <a:t>Grants Management System</a:t>
            </a:r>
          </a:p>
          <a:p>
            <a:pPr marL="0" indent="0">
              <a:buNone/>
            </a:pPr>
            <a:endParaRPr lang="en-US" b="1" dirty="0"/>
          </a:p>
          <a:p>
            <a:pPr marL="0" indent="0">
              <a:buNone/>
            </a:pPr>
            <a:endParaRPr lang="en-US" b="1" dirty="0" smtClean="0"/>
          </a:p>
          <a:p>
            <a:pPr marL="0" indent="0">
              <a:buNone/>
            </a:pPr>
            <a:r>
              <a:rPr lang="en-US" b="1" dirty="0" smtClean="0"/>
              <a:t>Performance </a:t>
            </a:r>
            <a:br>
              <a:rPr lang="en-US" b="1" dirty="0" smtClean="0"/>
            </a:br>
            <a:r>
              <a:rPr lang="en-US" b="1" dirty="0" smtClean="0"/>
              <a:t>Measurement Tool</a:t>
            </a:r>
            <a:endParaRPr lang="en-US" b="1" dirty="0"/>
          </a:p>
        </p:txBody>
      </p:sp>
      <p:sp>
        <p:nvSpPr>
          <p:cNvPr id="4" name="Slide Number Placeholder 3"/>
          <p:cNvSpPr>
            <a:spLocks noGrp="1"/>
          </p:cNvSpPr>
          <p:nvPr>
            <p:ph type="sldNum" sz="quarter" idx="12"/>
          </p:nvPr>
        </p:nvSpPr>
        <p:spPr/>
        <p:txBody>
          <a:bodyPr/>
          <a:lstStyle/>
          <a:p>
            <a:fld id="{59CCB1D3-E157-41D4-ACF7-4138A0452D95}" type="slidenum">
              <a:rPr lang="en-US" smtClean="0"/>
              <a:t>21</a:t>
            </a:fld>
            <a:endParaRPr lang="en-US" dirty="0"/>
          </a:p>
        </p:txBody>
      </p:sp>
      <p:sp>
        <p:nvSpPr>
          <p:cNvPr id="5" name="Content Placeholder 2"/>
          <p:cNvSpPr txBox="1">
            <a:spLocks/>
          </p:cNvSpPr>
          <p:nvPr/>
        </p:nvSpPr>
        <p:spPr>
          <a:xfrm>
            <a:off x="5181600" y="1690688"/>
            <a:ext cx="7010400" cy="54641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hlinkClick r:id="rId2"/>
              </a:rPr>
              <a:t>GMSHelpdesk@usdoj.gov</a:t>
            </a:r>
            <a:r>
              <a:rPr lang="en-US" dirty="0" smtClean="0"/>
              <a:t> </a:t>
            </a:r>
          </a:p>
          <a:p>
            <a:pPr marL="0" indent="0">
              <a:buFont typeface="Arial" panose="020B0604020202020204" pitchFamily="34" charset="0"/>
              <a:buNone/>
            </a:pPr>
            <a:r>
              <a:rPr lang="en-US" dirty="0" smtClean="0"/>
              <a:t>1-888-549-9901</a:t>
            </a:r>
          </a:p>
          <a:p>
            <a:pPr marL="0" indent="0">
              <a:buFont typeface="Arial" panose="020B0604020202020204" pitchFamily="34" charset="0"/>
              <a:buNone/>
            </a:pPr>
            <a:endParaRPr lang="en-US" dirty="0"/>
          </a:p>
          <a:p>
            <a:pPr marL="0" indent="0">
              <a:lnSpc>
                <a:spcPct val="150000"/>
              </a:lnSpc>
              <a:buFont typeface="Arial" panose="020B0604020202020204" pitchFamily="34" charset="0"/>
              <a:buNone/>
            </a:pPr>
            <a:r>
              <a:rPr lang="en-US" dirty="0" smtClean="0"/>
              <a:t>BJA: </a:t>
            </a:r>
            <a:r>
              <a:rPr lang="en-US" dirty="0" smtClean="0">
                <a:hlinkClick r:id="rId3"/>
              </a:rPr>
              <a:t>bjapmt@usdoj.gov</a:t>
            </a:r>
            <a:r>
              <a:rPr lang="en-US" dirty="0" smtClean="0"/>
              <a:t> (1-888-252-6867)</a:t>
            </a:r>
          </a:p>
          <a:p>
            <a:pPr marL="0" indent="0">
              <a:lnSpc>
                <a:spcPct val="150000"/>
              </a:lnSpc>
              <a:buFont typeface="Arial" panose="020B0604020202020204" pitchFamily="34" charset="0"/>
              <a:buNone/>
            </a:pPr>
            <a:r>
              <a:rPr lang="en-US" dirty="0" smtClean="0"/>
              <a:t>OVC: </a:t>
            </a:r>
            <a:r>
              <a:rPr lang="en-US" dirty="0" smtClean="0">
                <a:hlinkClick r:id="rId4"/>
              </a:rPr>
              <a:t>ovcpmt@usdoj.gov</a:t>
            </a:r>
            <a:r>
              <a:rPr lang="en-US" dirty="0" smtClean="0"/>
              <a:t> (1-844-884-2503)</a:t>
            </a:r>
          </a:p>
          <a:p>
            <a:pPr marL="0" indent="0">
              <a:lnSpc>
                <a:spcPct val="150000"/>
              </a:lnSpc>
              <a:buFont typeface="Arial" panose="020B0604020202020204" pitchFamily="34" charset="0"/>
              <a:buNone/>
            </a:pPr>
            <a:r>
              <a:rPr lang="en-US" dirty="0" smtClean="0"/>
              <a:t>NIJ: </a:t>
            </a:r>
            <a:r>
              <a:rPr lang="en-US" dirty="0" smtClean="0">
                <a:hlinkClick r:id="rId5"/>
              </a:rPr>
              <a:t>nijpmt@usdoj.gov</a:t>
            </a:r>
            <a:r>
              <a:rPr lang="en-US" dirty="0" smtClean="0"/>
              <a:t> (1-844-884-2504)</a:t>
            </a:r>
          </a:p>
          <a:p>
            <a:pPr marL="0" indent="0">
              <a:lnSpc>
                <a:spcPct val="150000"/>
              </a:lnSpc>
              <a:buFont typeface="Arial" panose="020B0604020202020204" pitchFamily="34" charset="0"/>
              <a:buNone/>
            </a:pPr>
            <a:r>
              <a:rPr lang="en-US" dirty="0" smtClean="0"/>
              <a:t>OJJDP: </a:t>
            </a:r>
            <a:r>
              <a:rPr lang="en-US" dirty="0" smtClean="0">
                <a:hlinkClick r:id="rId6"/>
              </a:rPr>
              <a:t>ojjdppmt@usdoj.gov</a:t>
            </a:r>
            <a:r>
              <a:rPr lang="en-US" dirty="0" smtClean="0"/>
              <a:t> (1-866-487-0512)</a:t>
            </a:r>
            <a:endParaRPr lang="en-US" dirty="0"/>
          </a:p>
        </p:txBody>
      </p:sp>
    </p:spTree>
    <p:extLst>
      <p:ext uri="{BB962C8B-B14F-4D97-AF65-F5344CB8AC3E}">
        <p14:creationId xmlns:p14="http://schemas.microsoft.com/office/powerpoint/2010/main" val="19915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Performance Management </a:t>
            </a:r>
            <a:br>
              <a:rPr lang="en-US" b="1" dirty="0" smtClean="0"/>
            </a:br>
            <a:r>
              <a:rPr lang="en-US" b="1" dirty="0" smtClean="0"/>
              <a:t>vs.</a:t>
            </a:r>
            <a:br>
              <a:rPr lang="en-US" b="1" dirty="0" smtClean="0"/>
            </a:br>
            <a:r>
              <a:rPr lang="en-US" b="1" dirty="0" smtClean="0"/>
              <a:t>Performance Measurement</a:t>
            </a:r>
            <a:endParaRPr lang="en-US" b="1" dirty="0"/>
          </a:p>
        </p:txBody>
      </p:sp>
    </p:spTree>
    <p:extLst>
      <p:ext uri="{BB962C8B-B14F-4D97-AF65-F5344CB8AC3E}">
        <p14:creationId xmlns:p14="http://schemas.microsoft.com/office/powerpoint/2010/main" val="1877612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Officially…</a:t>
            </a:r>
            <a:endParaRPr lang="en-US" b="1" dirty="0"/>
          </a:p>
        </p:txBody>
      </p:sp>
      <p:sp>
        <p:nvSpPr>
          <p:cNvPr id="3" name="Content Placeholder 2"/>
          <p:cNvSpPr>
            <a:spLocks noGrp="1"/>
          </p:cNvSpPr>
          <p:nvPr>
            <p:ph idx="1"/>
          </p:nvPr>
        </p:nvSpPr>
        <p:spPr/>
        <p:txBody>
          <a:bodyPr>
            <a:normAutofit/>
          </a:bodyPr>
          <a:lstStyle/>
          <a:p>
            <a:pPr marL="0" indent="0">
              <a:lnSpc>
                <a:spcPct val="100000"/>
              </a:lnSpc>
              <a:buNone/>
            </a:pPr>
            <a:r>
              <a:rPr lang="en-US" sz="3200" b="1" dirty="0" smtClean="0"/>
              <a:t>Performance management </a:t>
            </a:r>
            <a:r>
              <a:rPr lang="en-US" sz="3200" dirty="0" smtClean="0"/>
              <a:t>is the systematic use of strategic planning, goals, performance indicators, evaluation, analysis, and data driven reviews, evaluations, and reporting to improve the results of programs and the effectiveness and efficiency of agency operations.</a:t>
            </a:r>
          </a:p>
          <a:p>
            <a:pPr marL="0" indent="0">
              <a:buNone/>
            </a:pPr>
            <a:endParaRPr lang="en-US" sz="3200" dirty="0"/>
          </a:p>
        </p:txBody>
      </p:sp>
      <p:sp>
        <p:nvSpPr>
          <p:cNvPr id="4" name="Slide Number Placeholder 3"/>
          <p:cNvSpPr>
            <a:spLocks noGrp="1"/>
          </p:cNvSpPr>
          <p:nvPr>
            <p:ph type="sldNum" sz="quarter" idx="12"/>
          </p:nvPr>
        </p:nvSpPr>
        <p:spPr/>
        <p:txBody>
          <a:bodyPr/>
          <a:lstStyle/>
          <a:p>
            <a:fld id="{59CCB1D3-E157-41D4-ACF7-4138A0452D95}" type="slidenum">
              <a:rPr lang="en-US" smtClean="0"/>
              <a:t>4</a:t>
            </a:fld>
            <a:endParaRPr lang="en-US" dirty="0"/>
          </a:p>
        </p:txBody>
      </p:sp>
    </p:spTree>
    <p:extLst>
      <p:ext uri="{BB962C8B-B14F-4D97-AF65-F5344CB8AC3E}">
        <p14:creationId xmlns:p14="http://schemas.microsoft.com/office/powerpoint/2010/main" val="878012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But Really…</a:t>
            </a:r>
            <a:endParaRPr lang="en-US" b="1" dirty="0"/>
          </a:p>
        </p:txBody>
      </p:sp>
      <p:sp>
        <p:nvSpPr>
          <p:cNvPr id="3" name="Content Placeholder 2"/>
          <p:cNvSpPr>
            <a:spLocks noGrp="1"/>
          </p:cNvSpPr>
          <p:nvPr>
            <p:ph idx="1"/>
          </p:nvPr>
        </p:nvSpPr>
        <p:spPr/>
        <p:txBody>
          <a:bodyPr>
            <a:normAutofit/>
          </a:bodyPr>
          <a:lstStyle/>
          <a:p>
            <a:pPr marL="0" indent="0">
              <a:lnSpc>
                <a:spcPct val="120000"/>
              </a:lnSpc>
              <a:spcAft>
                <a:spcPts val="900"/>
              </a:spcAft>
              <a:buNone/>
            </a:pPr>
            <a:r>
              <a:rPr lang="en-US" sz="3200" dirty="0">
                <a:cs typeface="Arial" panose="020B0604020202020204" pitchFamily="34" charset="0"/>
              </a:rPr>
              <a:t>Performance management is primarily concerned with:</a:t>
            </a:r>
          </a:p>
          <a:p>
            <a:pPr marL="557213" indent="-557213">
              <a:lnSpc>
                <a:spcPct val="120000"/>
              </a:lnSpc>
              <a:spcAft>
                <a:spcPts val="900"/>
              </a:spcAft>
              <a:buAutoNum type="arabicPeriod"/>
            </a:pPr>
            <a:r>
              <a:rPr lang="en-US" sz="3200" dirty="0">
                <a:cs typeface="Arial" panose="020B0604020202020204" pitchFamily="34" charset="0"/>
              </a:rPr>
              <a:t>How the program is implemented</a:t>
            </a:r>
          </a:p>
          <a:p>
            <a:pPr marL="557213" indent="-557213">
              <a:lnSpc>
                <a:spcPct val="120000"/>
              </a:lnSpc>
              <a:spcAft>
                <a:spcPts val="900"/>
              </a:spcAft>
              <a:buAutoNum type="arabicPeriod"/>
            </a:pPr>
            <a:r>
              <a:rPr lang="en-US" sz="3200" dirty="0">
                <a:cs typeface="Arial" panose="020B0604020202020204" pitchFamily="34" charset="0"/>
              </a:rPr>
              <a:t>What the program is producing</a:t>
            </a:r>
          </a:p>
        </p:txBody>
      </p:sp>
      <p:sp>
        <p:nvSpPr>
          <p:cNvPr id="4" name="Slide Number Placeholder 3"/>
          <p:cNvSpPr>
            <a:spLocks noGrp="1"/>
          </p:cNvSpPr>
          <p:nvPr>
            <p:ph type="sldNum" sz="quarter" idx="12"/>
          </p:nvPr>
        </p:nvSpPr>
        <p:spPr/>
        <p:txBody>
          <a:bodyPr/>
          <a:lstStyle/>
          <a:p>
            <a:fld id="{59CCB1D3-E157-41D4-ACF7-4138A0452D95}" type="slidenum">
              <a:rPr lang="en-US" smtClean="0"/>
              <a:t>5</a:t>
            </a:fld>
            <a:endParaRPr lang="en-US" dirty="0"/>
          </a:p>
        </p:txBody>
      </p:sp>
    </p:spTree>
    <p:extLst>
      <p:ext uri="{BB962C8B-B14F-4D97-AF65-F5344CB8AC3E}">
        <p14:creationId xmlns:p14="http://schemas.microsoft.com/office/powerpoint/2010/main" val="636972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noFill/>
        </p:spPr>
        <p:txBody>
          <a:bodyPr>
            <a:normAutofit/>
          </a:bodyPr>
          <a:lstStyle/>
          <a:p>
            <a:pPr algn="ctr"/>
            <a:r>
              <a:rPr lang="en-US" b="1" dirty="0" smtClean="0">
                <a:ea typeface="Roboto" panose="02000000000000000000" pitchFamily="2" charset="0"/>
              </a:rPr>
              <a:t>A Few Examples</a:t>
            </a:r>
            <a:endParaRPr lang="en-US" b="1" dirty="0">
              <a:ea typeface="Roboto"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68" y="1335718"/>
            <a:ext cx="4274125" cy="499992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45758" y="3344532"/>
            <a:ext cx="4501399" cy="3513468"/>
          </a:xfrm>
          <a:prstGeom prst="rect">
            <a:avLst/>
          </a:prstGeom>
        </p:spPr>
      </p:pic>
      <p:pic>
        <p:nvPicPr>
          <p:cNvPr id="5" name="Picture 4"/>
          <p:cNvPicPr>
            <a:picLocks noChangeAspect="1"/>
          </p:cNvPicPr>
          <p:nvPr/>
        </p:nvPicPr>
        <p:blipFill>
          <a:blip r:embed="rId5"/>
          <a:stretch>
            <a:fillRect/>
          </a:stretch>
        </p:blipFill>
        <p:spPr>
          <a:xfrm>
            <a:off x="4641260" y="1690688"/>
            <a:ext cx="3049341" cy="3894565"/>
          </a:xfrm>
          <a:prstGeom prst="rect">
            <a:avLst/>
          </a:prstGeom>
        </p:spPr>
      </p:pic>
    </p:spTree>
    <p:extLst>
      <p:ext uri="{BB962C8B-B14F-4D97-AF65-F5344CB8AC3E}">
        <p14:creationId xmlns:p14="http://schemas.microsoft.com/office/powerpoint/2010/main" val="613644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Officially</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sz="3200" b="1" dirty="0" smtClean="0"/>
              <a:t>Performance measurement </a:t>
            </a:r>
            <a:r>
              <a:rPr lang="en-US" sz="3200" dirty="0" smtClean="0"/>
              <a:t>is the ongoing collection and analysis of data and indicators that produce or reflect results in terms of measurable outcomes and outputs to determine a program’s progress toward its stated goals.</a:t>
            </a:r>
          </a:p>
        </p:txBody>
      </p:sp>
      <p:sp>
        <p:nvSpPr>
          <p:cNvPr id="4" name="Slide Number Placeholder 3"/>
          <p:cNvSpPr>
            <a:spLocks noGrp="1"/>
          </p:cNvSpPr>
          <p:nvPr>
            <p:ph type="sldNum" sz="quarter" idx="12"/>
          </p:nvPr>
        </p:nvSpPr>
        <p:spPr/>
        <p:txBody>
          <a:bodyPr/>
          <a:lstStyle/>
          <a:p>
            <a:fld id="{59CCB1D3-E157-41D4-ACF7-4138A0452D95}" type="slidenum">
              <a:rPr lang="en-US" smtClean="0"/>
              <a:t>7</a:t>
            </a:fld>
            <a:endParaRPr lang="en-US" dirty="0"/>
          </a:p>
        </p:txBody>
      </p:sp>
    </p:spTree>
    <p:extLst>
      <p:ext uri="{BB962C8B-B14F-4D97-AF65-F5344CB8AC3E}">
        <p14:creationId xmlns:p14="http://schemas.microsoft.com/office/powerpoint/2010/main" val="2824999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But Really…</a:t>
            </a:r>
            <a:endParaRPr lang="en-US" b="1" dirty="0"/>
          </a:p>
        </p:txBody>
      </p:sp>
      <p:sp>
        <p:nvSpPr>
          <p:cNvPr id="3" name="Content Placeholder 2"/>
          <p:cNvSpPr>
            <a:spLocks noGrp="1"/>
          </p:cNvSpPr>
          <p:nvPr>
            <p:ph idx="1"/>
          </p:nvPr>
        </p:nvSpPr>
        <p:spPr/>
        <p:txBody>
          <a:bodyPr>
            <a:normAutofit/>
          </a:bodyPr>
          <a:lstStyle/>
          <a:p>
            <a:pPr marL="0" indent="0">
              <a:lnSpc>
                <a:spcPct val="120000"/>
              </a:lnSpc>
              <a:spcAft>
                <a:spcPts val="900"/>
              </a:spcAft>
              <a:buNone/>
            </a:pPr>
            <a:r>
              <a:rPr lang="en-US" sz="3200" dirty="0">
                <a:cs typeface="Arial" panose="020B0604020202020204" pitchFamily="34" charset="0"/>
              </a:rPr>
              <a:t>Performance measurement is primarily concerned with:</a:t>
            </a:r>
          </a:p>
          <a:p>
            <a:pPr marL="557213" indent="-557213">
              <a:lnSpc>
                <a:spcPct val="120000"/>
              </a:lnSpc>
              <a:spcAft>
                <a:spcPts val="900"/>
              </a:spcAft>
              <a:buAutoNum type="arabicPeriod"/>
            </a:pPr>
            <a:r>
              <a:rPr lang="en-US" sz="3200" dirty="0">
                <a:cs typeface="Arial" panose="020B0604020202020204" pitchFamily="34" charset="0"/>
              </a:rPr>
              <a:t>How much progress has been made </a:t>
            </a:r>
          </a:p>
          <a:p>
            <a:pPr marL="557213" indent="-557213">
              <a:lnSpc>
                <a:spcPct val="120000"/>
              </a:lnSpc>
              <a:spcAft>
                <a:spcPts val="900"/>
              </a:spcAft>
              <a:buAutoNum type="arabicPeriod"/>
            </a:pPr>
            <a:r>
              <a:rPr lang="en-US" sz="3200" dirty="0">
                <a:cs typeface="Arial" panose="020B0604020202020204" pitchFamily="34" charset="0"/>
              </a:rPr>
              <a:t>What areas need improvement</a:t>
            </a:r>
          </a:p>
          <a:p>
            <a:pPr marL="0" indent="0">
              <a:lnSpc>
                <a:spcPct val="120000"/>
              </a:lnSpc>
              <a:spcAft>
                <a:spcPts val="900"/>
              </a:spcAft>
              <a:buNone/>
            </a:pPr>
            <a:endParaRPr lang="en-US" sz="32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B1D3-E157-41D4-ACF7-4138A0452D95}" type="slidenum">
              <a:rPr lang="en-US" smtClean="0"/>
              <a:t>8</a:t>
            </a:fld>
            <a:endParaRPr lang="en-US" dirty="0"/>
          </a:p>
        </p:txBody>
      </p:sp>
    </p:spTree>
    <p:extLst>
      <p:ext uri="{BB962C8B-B14F-4D97-AF65-F5344CB8AC3E}">
        <p14:creationId xmlns:p14="http://schemas.microsoft.com/office/powerpoint/2010/main" val="2663406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 are Performance Measures?</a:t>
            </a:r>
            <a:endParaRPr lang="en-US" b="1" dirty="0"/>
          </a:p>
        </p:txBody>
      </p:sp>
      <p:sp>
        <p:nvSpPr>
          <p:cNvPr id="4" name="Slide Number Placeholder 3"/>
          <p:cNvSpPr>
            <a:spLocks noGrp="1"/>
          </p:cNvSpPr>
          <p:nvPr>
            <p:ph type="sldNum" sz="quarter" idx="12"/>
          </p:nvPr>
        </p:nvSpPr>
        <p:spPr/>
        <p:txBody>
          <a:bodyPr/>
          <a:lstStyle/>
          <a:p>
            <a:fld id="{59CCB1D3-E157-41D4-ACF7-4138A0452D95}" type="slidenum">
              <a:rPr lang="en-US" smtClean="0"/>
              <a:t>9</a:t>
            </a:fld>
            <a:endParaRPr lang="en-US" dirty="0"/>
          </a:p>
        </p:txBody>
      </p:sp>
      <p:grpSp>
        <p:nvGrpSpPr>
          <p:cNvPr id="5" name="Group 4">
            <a:extLst>
              <a:ext uri="{FF2B5EF4-FFF2-40B4-BE49-F238E27FC236}">
                <a16:creationId xmlns:a16="http://schemas.microsoft.com/office/drawing/2014/main" id="{F1CD29B7-6DEF-47F4-A610-D4301B274B11}"/>
              </a:ext>
            </a:extLst>
          </p:cNvPr>
          <p:cNvGrpSpPr/>
          <p:nvPr/>
        </p:nvGrpSpPr>
        <p:grpSpPr>
          <a:xfrm>
            <a:off x="711367" y="1902467"/>
            <a:ext cx="10845634" cy="4726933"/>
            <a:chOff x="240657" y="2075464"/>
            <a:chExt cx="10834254" cy="4300496"/>
          </a:xfrm>
        </p:grpSpPr>
        <p:grpSp>
          <p:nvGrpSpPr>
            <p:cNvPr id="6" name="Group 5">
              <a:extLst>
                <a:ext uri="{FF2B5EF4-FFF2-40B4-BE49-F238E27FC236}">
                  <a16:creationId xmlns:a16="http://schemas.microsoft.com/office/drawing/2014/main" id="{2D6CD23F-6E53-44D0-B210-853689747AF7}"/>
                </a:ext>
              </a:extLst>
            </p:cNvPr>
            <p:cNvGrpSpPr/>
            <p:nvPr/>
          </p:nvGrpSpPr>
          <p:grpSpPr>
            <a:xfrm>
              <a:off x="609600" y="2075464"/>
              <a:ext cx="10465311" cy="4300496"/>
              <a:chOff x="609600" y="2368073"/>
              <a:chExt cx="10465311" cy="3870984"/>
            </a:xfrm>
          </p:grpSpPr>
          <p:grpSp>
            <p:nvGrpSpPr>
              <p:cNvPr id="9" name="Group 8">
                <a:extLst>
                  <a:ext uri="{FF2B5EF4-FFF2-40B4-BE49-F238E27FC236}">
                    <a16:creationId xmlns:a16="http://schemas.microsoft.com/office/drawing/2014/main" id="{327494E5-DE0C-4922-BE09-6FB393B603A9}"/>
                  </a:ext>
                </a:extLst>
              </p:cNvPr>
              <p:cNvGrpSpPr/>
              <p:nvPr/>
            </p:nvGrpSpPr>
            <p:grpSpPr>
              <a:xfrm>
                <a:off x="609600" y="2368073"/>
                <a:ext cx="10465311" cy="3870984"/>
                <a:chOff x="603468" y="1874297"/>
                <a:chExt cx="10465311" cy="3870984"/>
              </a:xfrm>
            </p:grpSpPr>
            <p:sp>
              <p:nvSpPr>
                <p:cNvPr id="14" name="Chevron 20">
                  <a:extLst>
                    <a:ext uri="{FF2B5EF4-FFF2-40B4-BE49-F238E27FC236}">
                      <a16:creationId xmlns:a16="http://schemas.microsoft.com/office/drawing/2014/main" id="{E78FB63D-BEB2-4B19-9579-AEF8B844D160}"/>
                    </a:ext>
                  </a:extLst>
                </p:cNvPr>
                <p:cNvSpPr/>
                <p:nvPr/>
              </p:nvSpPr>
              <p:spPr>
                <a:xfrm>
                  <a:off x="627888" y="1874297"/>
                  <a:ext cx="2669966" cy="879674"/>
                </a:xfrm>
                <a:prstGeom prst="chevron">
                  <a:avLst>
                    <a:gd name="adj" fmla="val 28125"/>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lIns="0" rIns="0" rtlCol="0" anchor="ctr" anchorCtr="0"/>
                <a:lstStyle/>
                <a:p>
                  <a:pPr marL="342900" lvl="1" algn="ctr" defTabSz="685800"/>
                  <a:r>
                    <a:rPr lang="en-US" sz="1350" b="1">
                      <a:solidFill>
                        <a:prstClr val="white"/>
                      </a:solidFill>
                      <a:latin typeface="Arial" panose="020B0604020202020204" pitchFamily="34" charset="0"/>
                      <a:cs typeface="Arial Narrow"/>
                    </a:rPr>
                    <a:t>Inputs</a:t>
                  </a:r>
                </a:p>
              </p:txBody>
            </p:sp>
            <p:sp>
              <p:nvSpPr>
                <p:cNvPr id="15" name="Round Same Side Corner Rectangle 21">
                  <a:extLst>
                    <a:ext uri="{FF2B5EF4-FFF2-40B4-BE49-F238E27FC236}">
                      <a16:creationId xmlns:a16="http://schemas.microsoft.com/office/drawing/2014/main" id="{2024CB53-0697-4804-9F0F-A3A92B25AB38}"/>
                    </a:ext>
                  </a:extLst>
                </p:cNvPr>
                <p:cNvSpPr/>
                <p:nvPr/>
              </p:nvSpPr>
              <p:spPr>
                <a:xfrm>
                  <a:off x="609601" y="2753970"/>
                  <a:ext cx="2423160" cy="1104798"/>
                </a:xfrm>
                <a:prstGeom prst="round2SameRect">
                  <a:avLst>
                    <a:gd name="adj1" fmla="val 0"/>
                    <a:gd name="adj2" fmla="val 8975"/>
                  </a:avLst>
                </a:prstGeom>
                <a:solidFill>
                  <a:srgbClr val="EEECE1"/>
                </a:solidFill>
                <a:ln>
                  <a:noFill/>
                </a:ln>
              </p:spPr>
              <p:style>
                <a:lnRef idx="2">
                  <a:schemeClr val="accent1">
                    <a:shade val="50000"/>
                  </a:schemeClr>
                </a:lnRef>
                <a:fillRef idx="1">
                  <a:schemeClr val="accent1"/>
                </a:fillRef>
                <a:effectRef idx="0">
                  <a:schemeClr val="accent1"/>
                </a:effectRef>
                <a:fontRef idx="minor">
                  <a:schemeClr val="lt1"/>
                </a:fontRef>
              </p:style>
              <p:txBody>
                <a:bodyPr lIns="34290" tIns="34290" rIns="34290" rtlCol="0" anchor="ctr"/>
                <a:lstStyle/>
                <a:p>
                  <a:pPr algn="ctr" defTabSz="685800"/>
                  <a:r>
                    <a:rPr lang="en-US" sz="2000" dirty="0">
                      <a:solidFill>
                        <a:srgbClr val="001B5C"/>
                      </a:solidFill>
                      <a:latin typeface="Arial" panose="020B0604020202020204" pitchFamily="34" charset="0"/>
                      <a:cs typeface="Arial Narrow"/>
                    </a:rPr>
                    <a:t>Program resources</a:t>
                  </a:r>
                </a:p>
              </p:txBody>
            </p:sp>
            <p:sp>
              <p:nvSpPr>
                <p:cNvPr id="16" name="Round Same Side Corner Rectangle 22">
                  <a:extLst>
                    <a:ext uri="{FF2B5EF4-FFF2-40B4-BE49-F238E27FC236}">
                      <a16:creationId xmlns:a16="http://schemas.microsoft.com/office/drawing/2014/main" id="{BF8E89B9-C664-4E55-BD78-C48F936C385E}"/>
                    </a:ext>
                  </a:extLst>
                </p:cNvPr>
                <p:cNvSpPr/>
                <p:nvPr/>
              </p:nvSpPr>
              <p:spPr>
                <a:xfrm>
                  <a:off x="603468" y="3996150"/>
                  <a:ext cx="2423160" cy="1749130"/>
                </a:xfrm>
                <a:prstGeom prst="round2SameRect">
                  <a:avLst>
                    <a:gd name="adj1" fmla="val 8568"/>
                    <a:gd name="adj2" fmla="val 8975"/>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t"/>
                <a:lstStyle/>
                <a:p>
                  <a:pPr marL="128588" indent="-128588" defTabSz="685800">
                    <a:buFont typeface="Arial" panose="020B0604020202020204" pitchFamily="34" charset="0"/>
                    <a:buChar char="•"/>
                  </a:pPr>
                  <a:r>
                    <a:rPr lang="en-US" sz="1600" dirty="0">
                      <a:solidFill>
                        <a:srgbClr val="001B5C"/>
                      </a:solidFill>
                      <a:latin typeface="Arial" panose="020B0604020202020204" pitchFamily="34" charset="0"/>
                      <a:cs typeface="Arial Narrow"/>
                    </a:rPr>
                    <a:t>Grant funding</a:t>
                  </a:r>
                </a:p>
                <a:p>
                  <a:pPr marL="128588" indent="-128588" defTabSz="685800">
                    <a:buFont typeface="Arial" panose="020B0604020202020204" pitchFamily="34" charset="0"/>
                    <a:buChar char="•"/>
                  </a:pPr>
                  <a:r>
                    <a:rPr lang="en-US" sz="1600" dirty="0">
                      <a:solidFill>
                        <a:srgbClr val="001B5C"/>
                      </a:solidFill>
                      <a:latin typeface="Arial" panose="020B0604020202020204" pitchFamily="34" charset="0"/>
                      <a:cs typeface="Arial Narrow"/>
                    </a:rPr>
                    <a:t>Award administration</a:t>
                  </a:r>
                </a:p>
              </p:txBody>
            </p:sp>
            <p:sp>
              <p:nvSpPr>
                <p:cNvPr id="17" name="Chevron 20">
                  <a:extLst>
                    <a:ext uri="{FF2B5EF4-FFF2-40B4-BE49-F238E27FC236}">
                      <a16:creationId xmlns:a16="http://schemas.microsoft.com/office/drawing/2014/main" id="{A727E953-5018-4E23-BB22-83562DC69538}"/>
                    </a:ext>
                  </a:extLst>
                </p:cNvPr>
                <p:cNvSpPr/>
                <p:nvPr/>
              </p:nvSpPr>
              <p:spPr>
                <a:xfrm>
                  <a:off x="3194274" y="1874297"/>
                  <a:ext cx="2697468" cy="879674"/>
                </a:xfrm>
                <a:prstGeom prst="chevron">
                  <a:avLst>
                    <a:gd name="adj" fmla="val 28125"/>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lIns="0" rIns="0" rtlCol="0" anchor="ctr" anchorCtr="0"/>
                <a:lstStyle/>
                <a:p>
                  <a:pPr marL="685800" lvl="2" algn="ctr" defTabSz="685800"/>
                  <a:r>
                    <a:rPr lang="en-US" sz="1350" b="1">
                      <a:solidFill>
                        <a:prstClr val="white"/>
                      </a:solidFill>
                      <a:latin typeface="Arial" panose="020B0604020202020204" pitchFamily="34" charset="0"/>
                      <a:cs typeface="Arial Narrow"/>
                    </a:rPr>
                    <a:t>Activities</a:t>
                  </a:r>
                </a:p>
              </p:txBody>
            </p:sp>
            <p:sp>
              <p:nvSpPr>
                <p:cNvPr id="18" name="Round Same Side Corner Rectangle 21">
                  <a:extLst>
                    <a:ext uri="{FF2B5EF4-FFF2-40B4-BE49-F238E27FC236}">
                      <a16:creationId xmlns:a16="http://schemas.microsoft.com/office/drawing/2014/main" id="{C278BF1F-313C-4C46-B3A9-B299DD758B65}"/>
                    </a:ext>
                  </a:extLst>
                </p:cNvPr>
                <p:cNvSpPr/>
                <p:nvPr/>
              </p:nvSpPr>
              <p:spPr>
                <a:xfrm>
                  <a:off x="3200410" y="2753970"/>
                  <a:ext cx="2423160" cy="1104798"/>
                </a:xfrm>
                <a:prstGeom prst="round2SameRect">
                  <a:avLst>
                    <a:gd name="adj1" fmla="val 0"/>
                    <a:gd name="adj2" fmla="val 897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4290" tIns="34290" rIns="34290" rtlCol="0" anchor="ctr"/>
                <a:lstStyle/>
                <a:p>
                  <a:pPr algn="ctr" defTabSz="685800"/>
                  <a:r>
                    <a:rPr lang="en-US" sz="2000" dirty="0">
                      <a:solidFill>
                        <a:srgbClr val="001B5C"/>
                      </a:solidFill>
                      <a:latin typeface="Arial" panose="020B0604020202020204" pitchFamily="34" charset="0"/>
                      <a:cs typeface="Arial Narrow"/>
                    </a:rPr>
                    <a:t>Actions that convert inputs to outputs</a:t>
                  </a:r>
                </a:p>
              </p:txBody>
            </p:sp>
            <p:sp>
              <p:nvSpPr>
                <p:cNvPr id="19" name="Chevron 20">
                  <a:extLst>
                    <a:ext uri="{FF2B5EF4-FFF2-40B4-BE49-F238E27FC236}">
                      <a16:creationId xmlns:a16="http://schemas.microsoft.com/office/drawing/2014/main" id="{2DDACB95-5328-487C-B6F3-3808A89A6934}"/>
                    </a:ext>
                  </a:extLst>
                </p:cNvPr>
                <p:cNvSpPr/>
                <p:nvPr/>
              </p:nvSpPr>
              <p:spPr>
                <a:xfrm>
                  <a:off x="5782029" y="1874297"/>
                  <a:ext cx="2697459" cy="879674"/>
                </a:xfrm>
                <a:prstGeom prst="chevron">
                  <a:avLst>
                    <a:gd name="adj" fmla="val 28125"/>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lIns="0" rIns="0" rtlCol="0" anchor="ctr" anchorCtr="0"/>
                <a:lstStyle/>
                <a:p>
                  <a:pPr marL="342900" lvl="1" algn="ctr" defTabSz="685800"/>
                  <a:r>
                    <a:rPr lang="en-US" sz="1350" b="1">
                      <a:solidFill>
                        <a:prstClr val="white"/>
                      </a:solidFill>
                      <a:latin typeface="Arial" panose="020B0604020202020204" pitchFamily="34" charset="0"/>
                      <a:cs typeface="Arial Narrow"/>
                    </a:rPr>
                    <a:t>Outputs</a:t>
                  </a:r>
                </a:p>
              </p:txBody>
            </p:sp>
            <p:sp>
              <p:nvSpPr>
                <p:cNvPr id="20" name="Round Same Side Corner Rectangle 21">
                  <a:extLst>
                    <a:ext uri="{FF2B5EF4-FFF2-40B4-BE49-F238E27FC236}">
                      <a16:creationId xmlns:a16="http://schemas.microsoft.com/office/drawing/2014/main" id="{41E169F6-6207-4F60-BA31-78E40F528E41}"/>
                    </a:ext>
                  </a:extLst>
                </p:cNvPr>
                <p:cNvSpPr/>
                <p:nvPr/>
              </p:nvSpPr>
              <p:spPr>
                <a:xfrm>
                  <a:off x="5788171" y="2753970"/>
                  <a:ext cx="2423160" cy="1104798"/>
                </a:xfrm>
                <a:prstGeom prst="round2SameRect">
                  <a:avLst>
                    <a:gd name="adj1" fmla="val 0"/>
                    <a:gd name="adj2" fmla="val 897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4290" tIns="34290" rIns="34290" rtlCol="0" anchor="ctr"/>
                <a:lstStyle/>
                <a:p>
                  <a:pPr algn="ctr" defTabSz="685800"/>
                  <a:r>
                    <a:rPr lang="en-US" sz="2000" dirty="0">
                      <a:solidFill>
                        <a:srgbClr val="001B5C"/>
                      </a:solidFill>
                      <a:latin typeface="Arial" panose="020B0604020202020204" pitchFamily="34" charset="0"/>
                      <a:cs typeface="Arial Narrow"/>
                    </a:rPr>
                    <a:t>Products </a:t>
                  </a:r>
                  <a:br>
                    <a:rPr lang="en-US" sz="2000" dirty="0">
                      <a:solidFill>
                        <a:srgbClr val="001B5C"/>
                      </a:solidFill>
                      <a:latin typeface="Arial" panose="020B0604020202020204" pitchFamily="34" charset="0"/>
                      <a:cs typeface="Arial Narrow"/>
                    </a:rPr>
                  </a:br>
                  <a:r>
                    <a:rPr lang="en-US" sz="2000" dirty="0">
                      <a:solidFill>
                        <a:srgbClr val="001B5C"/>
                      </a:solidFill>
                      <a:latin typeface="Arial" panose="020B0604020202020204" pitchFamily="34" charset="0"/>
                      <a:cs typeface="Arial Narrow"/>
                    </a:rPr>
                    <a:t>or services</a:t>
                  </a:r>
                </a:p>
              </p:txBody>
            </p:sp>
            <p:sp>
              <p:nvSpPr>
                <p:cNvPr id="21" name="Chevron 20">
                  <a:extLst>
                    <a:ext uri="{FF2B5EF4-FFF2-40B4-BE49-F238E27FC236}">
                      <a16:creationId xmlns:a16="http://schemas.microsoft.com/office/drawing/2014/main" id="{FF20C563-8C1C-4D8F-A3FA-E14FE01B3AAB}"/>
                    </a:ext>
                  </a:extLst>
                </p:cNvPr>
                <p:cNvSpPr/>
                <p:nvPr/>
              </p:nvSpPr>
              <p:spPr>
                <a:xfrm>
                  <a:off x="8389607" y="1874297"/>
                  <a:ext cx="2679172" cy="879674"/>
                </a:xfrm>
                <a:prstGeom prst="chevron">
                  <a:avLst>
                    <a:gd name="adj" fmla="val 28125"/>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lIns="0" rIns="0" rtlCol="0" anchor="ctr" anchorCtr="0"/>
                <a:lstStyle/>
                <a:p>
                  <a:pPr marL="685800" lvl="2" algn="ctr" defTabSz="685800"/>
                  <a:r>
                    <a:rPr lang="en-US" sz="1350" b="1">
                      <a:solidFill>
                        <a:prstClr val="white"/>
                      </a:solidFill>
                      <a:latin typeface="Arial" panose="020B0604020202020204" pitchFamily="34" charset="0"/>
                      <a:cs typeface="Arial Narrow"/>
                    </a:rPr>
                    <a:t>Outcomes</a:t>
                  </a:r>
                </a:p>
              </p:txBody>
            </p:sp>
            <p:sp>
              <p:nvSpPr>
                <p:cNvPr id="22" name="Round Same Side Corner Rectangle 21">
                  <a:extLst>
                    <a:ext uri="{FF2B5EF4-FFF2-40B4-BE49-F238E27FC236}">
                      <a16:creationId xmlns:a16="http://schemas.microsoft.com/office/drawing/2014/main" id="{18BF0AB7-D1DD-446A-81F3-7C23629E8959}"/>
                    </a:ext>
                  </a:extLst>
                </p:cNvPr>
                <p:cNvSpPr/>
                <p:nvPr/>
              </p:nvSpPr>
              <p:spPr>
                <a:xfrm>
                  <a:off x="8375917" y="2753970"/>
                  <a:ext cx="2423160" cy="1104798"/>
                </a:xfrm>
                <a:prstGeom prst="round2SameRect">
                  <a:avLst>
                    <a:gd name="adj1" fmla="val 0"/>
                    <a:gd name="adj2" fmla="val 897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4290" tIns="34290" rIns="34290" rtlCol="0" anchor="ctr"/>
                <a:lstStyle/>
                <a:p>
                  <a:pPr algn="ctr" defTabSz="685800"/>
                  <a:r>
                    <a:rPr lang="en-US" sz="2000" dirty="0">
                      <a:solidFill>
                        <a:srgbClr val="001B5C"/>
                      </a:solidFill>
                      <a:latin typeface="Arial" panose="020B0604020202020204" pitchFamily="34" charset="0"/>
                      <a:cs typeface="Arial Narrow"/>
                    </a:rPr>
                    <a:t>Measurable progress toward program goals </a:t>
                  </a:r>
                </a:p>
              </p:txBody>
            </p:sp>
            <p:sp>
              <p:nvSpPr>
                <p:cNvPr id="23" name="Round Same Side Corner Rectangle 22">
                  <a:extLst>
                    <a:ext uri="{FF2B5EF4-FFF2-40B4-BE49-F238E27FC236}">
                      <a16:creationId xmlns:a16="http://schemas.microsoft.com/office/drawing/2014/main" id="{8399FF2D-F62C-4375-BECF-79149E8492CA}"/>
                    </a:ext>
                  </a:extLst>
                </p:cNvPr>
                <p:cNvSpPr/>
                <p:nvPr/>
              </p:nvSpPr>
              <p:spPr>
                <a:xfrm>
                  <a:off x="3194273" y="3996150"/>
                  <a:ext cx="2423160" cy="1749130"/>
                </a:xfrm>
                <a:prstGeom prst="round2SameRect">
                  <a:avLst>
                    <a:gd name="adj1" fmla="val 8568"/>
                    <a:gd name="adj2" fmla="val 8975"/>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t"/>
                <a:lstStyle/>
                <a:p>
                  <a:pPr marL="128588" indent="-128588" defTabSz="685800">
                    <a:buFont typeface="Arial" panose="020B0604020202020204" pitchFamily="34" charset="0"/>
                    <a:buChar char="•"/>
                  </a:pPr>
                  <a:r>
                    <a:rPr lang="en-US" sz="1600" dirty="0">
                      <a:solidFill>
                        <a:srgbClr val="001B5C"/>
                      </a:solidFill>
                      <a:latin typeface="Arial" panose="020B0604020202020204" pitchFamily="34" charset="0"/>
                      <a:cs typeface="Arial Narrow"/>
                    </a:rPr>
                    <a:t>Identifying key personnel with access to crime and alcohol/ substance abuse data</a:t>
                  </a:r>
                </a:p>
                <a:p>
                  <a:pPr marL="128588" indent="-128588" defTabSz="685800">
                    <a:buFont typeface="Arial" panose="020B0604020202020204" pitchFamily="34" charset="0"/>
                    <a:buChar char="•"/>
                  </a:pPr>
                  <a:r>
                    <a:rPr lang="en-US" sz="1600" dirty="0">
                      <a:solidFill>
                        <a:srgbClr val="001B5C"/>
                      </a:solidFill>
                      <a:latin typeface="Arial" panose="020B0604020202020204" pitchFamily="34" charset="0"/>
                      <a:cs typeface="Arial Narrow"/>
                    </a:rPr>
                    <a:t>Establishing information-sharing agreements</a:t>
                  </a:r>
                </a:p>
              </p:txBody>
            </p:sp>
            <p:sp>
              <p:nvSpPr>
                <p:cNvPr id="24" name="Round Same Side Corner Rectangle 23">
                  <a:extLst>
                    <a:ext uri="{FF2B5EF4-FFF2-40B4-BE49-F238E27FC236}">
                      <a16:creationId xmlns:a16="http://schemas.microsoft.com/office/drawing/2014/main" id="{58FB3488-FB7A-4C52-855F-EFAD10CD5C8D}"/>
                    </a:ext>
                  </a:extLst>
                </p:cNvPr>
                <p:cNvSpPr/>
                <p:nvPr/>
              </p:nvSpPr>
              <p:spPr>
                <a:xfrm>
                  <a:off x="5782029" y="3996151"/>
                  <a:ext cx="2423160" cy="1749130"/>
                </a:xfrm>
                <a:prstGeom prst="round2SameRect">
                  <a:avLst>
                    <a:gd name="adj1" fmla="val 8568"/>
                    <a:gd name="adj2" fmla="val 8975"/>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t"/>
                <a:lstStyle/>
                <a:p>
                  <a:pPr marL="128588" indent="-128588" defTabSz="685800">
                    <a:buFont typeface="Arial" panose="020B0604020202020204" pitchFamily="34" charset="0"/>
                    <a:buChar char="•"/>
                  </a:pPr>
                  <a:r>
                    <a:rPr lang="en-US" sz="1600" dirty="0">
                      <a:solidFill>
                        <a:srgbClr val="001B5C"/>
                      </a:solidFill>
                      <a:latin typeface="Arial" panose="020B0604020202020204" pitchFamily="34" charset="0"/>
                      <a:cs typeface="Arial Narrow"/>
                    </a:rPr>
                    <a:t>Targeted substance abuse prevention programs/initiatives</a:t>
                  </a:r>
                </a:p>
                <a:p>
                  <a:pPr marL="128588" indent="-128588" defTabSz="685800">
                    <a:buFont typeface="Arial" panose="020B0604020202020204" pitchFamily="34" charset="0"/>
                    <a:buChar char="•"/>
                  </a:pPr>
                  <a:r>
                    <a:rPr lang="en-US" sz="1600" dirty="0">
                      <a:solidFill>
                        <a:srgbClr val="001B5C"/>
                      </a:solidFill>
                      <a:latin typeface="Arial" panose="020B0604020202020204" pitchFamily="34" charset="0"/>
                      <a:cs typeface="Arial Narrow"/>
                    </a:rPr>
                    <a:t>Provided risk/needs assessment</a:t>
                  </a:r>
                </a:p>
                <a:p>
                  <a:pPr marL="128588" indent="-128588" defTabSz="685800">
                    <a:buFont typeface="Arial" panose="020B0604020202020204" pitchFamily="34" charset="0"/>
                    <a:buChar char="•"/>
                  </a:pPr>
                  <a:r>
                    <a:rPr lang="en-US" sz="1600" dirty="0">
                      <a:solidFill>
                        <a:srgbClr val="001B5C"/>
                      </a:solidFill>
                      <a:latin typeface="Arial" panose="020B0604020202020204" pitchFamily="34" charset="0"/>
                      <a:cs typeface="Arial Narrow"/>
                    </a:rPr>
                    <a:t>Diversion to Healing-to-Wellness Courts &amp; Drug Courts</a:t>
                  </a:r>
                </a:p>
              </p:txBody>
            </p:sp>
            <p:sp>
              <p:nvSpPr>
                <p:cNvPr id="25" name="Round Same Side Corner Rectangle 22">
                  <a:extLst>
                    <a:ext uri="{FF2B5EF4-FFF2-40B4-BE49-F238E27FC236}">
                      <a16:creationId xmlns:a16="http://schemas.microsoft.com/office/drawing/2014/main" id="{DE197B70-ECCE-4D18-B3DB-218F058580CD}"/>
                    </a:ext>
                  </a:extLst>
                </p:cNvPr>
                <p:cNvSpPr/>
                <p:nvPr/>
              </p:nvSpPr>
              <p:spPr>
                <a:xfrm>
                  <a:off x="8369784" y="3996150"/>
                  <a:ext cx="2423160" cy="1749130"/>
                </a:xfrm>
                <a:prstGeom prst="round2SameRect">
                  <a:avLst>
                    <a:gd name="adj1" fmla="val 8568"/>
                    <a:gd name="adj2" fmla="val 8975"/>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t"/>
                <a:lstStyle/>
                <a:p>
                  <a:pPr marL="128588" indent="-128588" defTabSz="685800">
                    <a:buFont typeface="Arial" panose="020B0604020202020204" pitchFamily="34" charset="0"/>
                    <a:buChar char="•"/>
                  </a:pPr>
                  <a:r>
                    <a:rPr lang="en-US" sz="1600" dirty="0">
                      <a:solidFill>
                        <a:srgbClr val="001B5C"/>
                      </a:solidFill>
                      <a:latin typeface="Arial" panose="020B0604020202020204" pitchFamily="34" charset="0"/>
                      <a:cs typeface="Arial Narrow"/>
                    </a:rPr>
                    <a:t>Reduced number of substance use disorder program participants that tested positive after 90 days</a:t>
                  </a:r>
                </a:p>
                <a:p>
                  <a:pPr marL="128588" indent="-128588" defTabSz="685800">
                    <a:buFont typeface="Arial" panose="020B0604020202020204" pitchFamily="34" charset="0"/>
                    <a:buChar char="•"/>
                  </a:pPr>
                  <a:r>
                    <a:rPr lang="en-US" sz="1600" dirty="0">
                      <a:solidFill>
                        <a:srgbClr val="001B5C"/>
                      </a:solidFill>
                      <a:latin typeface="Arial" panose="020B0604020202020204" pitchFamily="34" charset="0"/>
                      <a:cs typeface="Arial Narrow"/>
                    </a:rPr>
                    <a:t>Increased number of specialty trained law enforcement officers </a:t>
                  </a:r>
                </a:p>
              </p:txBody>
            </p:sp>
          </p:grpSp>
          <p:pic>
            <p:nvPicPr>
              <p:cNvPr id="10" name="Picture 9">
                <a:extLst>
                  <a:ext uri="{FF2B5EF4-FFF2-40B4-BE49-F238E27FC236}">
                    <a16:creationId xmlns:a16="http://schemas.microsoft.com/office/drawing/2014/main" id="{189D43D7-5006-4F57-BD15-C4C01C4AED3B}"/>
                  </a:ext>
                </a:extLst>
              </p:cNvPr>
              <p:cNvPicPr>
                <a:picLocks noChangeAspect="1"/>
              </p:cNvPicPr>
              <p:nvPr/>
            </p:nvPicPr>
            <p:blipFill>
              <a:blip r:embed="rId3"/>
              <a:stretch>
                <a:fillRect/>
              </a:stretch>
            </p:blipFill>
            <p:spPr>
              <a:xfrm>
                <a:off x="1030203" y="2552251"/>
                <a:ext cx="632223" cy="509458"/>
              </a:xfrm>
              <a:prstGeom prst="rect">
                <a:avLst/>
              </a:prstGeom>
            </p:spPr>
          </p:pic>
          <p:pic>
            <p:nvPicPr>
              <p:cNvPr id="11" name="Picture 10">
                <a:extLst>
                  <a:ext uri="{FF2B5EF4-FFF2-40B4-BE49-F238E27FC236}">
                    <a16:creationId xmlns:a16="http://schemas.microsoft.com/office/drawing/2014/main" id="{E6AFEE61-721F-4B46-9065-C78AB1471D32}"/>
                  </a:ext>
                </a:extLst>
              </p:cNvPr>
              <p:cNvPicPr>
                <a:picLocks noChangeAspect="1"/>
              </p:cNvPicPr>
              <p:nvPr/>
            </p:nvPicPr>
            <p:blipFill>
              <a:blip r:embed="rId4"/>
              <a:stretch>
                <a:fillRect/>
              </a:stretch>
            </p:blipFill>
            <p:spPr>
              <a:xfrm>
                <a:off x="3619493" y="2523168"/>
                <a:ext cx="697172" cy="561795"/>
              </a:xfrm>
              <a:prstGeom prst="rect">
                <a:avLst/>
              </a:prstGeom>
            </p:spPr>
          </p:pic>
          <p:pic>
            <p:nvPicPr>
              <p:cNvPr id="12" name="Picture 11">
                <a:extLst>
                  <a:ext uri="{FF2B5EF4-FFF2-40B4-BE49-F238E27FC236}">
                    <a16:creationId xmlns:a16="http://schemas.microsoft.com/office/drawing/2014/main" id="{6FF389BE-1761-46D5-A00E-2A32B879C35C}"/>
                  </a:ext>
                </a:extLst>
              </p:cNvPr>
              <p:cNvPicPr>
                <a:picLocks noChangeAspect="1"/>
              </p:cNvPicPr>
              <p:nvPr/>
            </p:nvPicPr>
            <p:blipFill>
              <a:blip r:embed="rId5"/>
              <a:stretch>
                <a:fillRect/>
              </a:stretch>
            </p:blipFill>
            <p:spPr>
              <a:xfrm>
                <a:off x="6191582" y="2538954"/>
                <a:ext cx="692932" cy="558379"/>
              </a:xfrm>
              <a:prstGeom prst="rect">
                <a:avLst/>
              </a:prstGeom>
            </p:spPr>
          </p:pic>
          <p:pic>
            <p:nvPicPr>
              <p:cNvPr id="13" name="Picture 12">
                <a:extLst>
                  <a:ext uri="{FF2B5EF4-FFF2-40B4-BE49-F238E27FC236}">
                    <a16:creationId xmlns:a16="http://schemas.microsoft.com/office/drawing/2014/main" id="{C2BF8784-4B37-4FD2-9191-0C6F75AB8357}"/>
                  </a:ext>
                </a:extLst>
              </p:cNvPr>
              <p:cNvPicPr>
                <a:picLocks noChangeAspect="1"/>
              </p:cNvPicPr>
              <p:nvPr/>
            </p:nvPicPr>
            <p:blipFill>
              <a:blip r:embed="rId6"/>
              <a:stretch>
                <a:fillRect/>
              </a:stretch>
            </p:blipFill>
            <p:spPr>
              <a:xfrm>
                <a:off x="8794986" y="2545445"/>
                <a:ext cx="692932" cy="558379"/>
              </a:xfrm>
              <a:prstGeom prst="rect">
                <a:avLst/>
              </a:prstGeom>
            </p:spPr>
          </p:pic>
        </p:grpSp>
        <p:sp>
          <p:nvSpPr>
            <p:cNvPr id="7" name="TextBox 6">
              <a:extLst>
                <a:ext uri="{FF2B5EF4-FFF2-40B4-BE49-F238E27FC236}">
                  <a16:creationId xmlns:a16="http://schemas.microsoft.com/office/drawing/2014/main" id="{33B0DC4F-D646-4345-8B1D-BBA395AB0CCC}"/>
                </a:ext>
              </a:extLst>
            </p:cNvPr>
            <p:cNvSpPr txBox="1"/>
            <p:nvPr/>
          </p:nvSpPr>
          <p:spPr>
            <a:xfrm rot="16200000">
              <a:off x="-160940" y="3500149"/>
              <a:ext cx="1218047" cy="368944"/>
            </a:xfrm>
            <a:prstGeom prst="rect">
              <a:avLst/>
            </a:prstGeom>
            <a:noFill/>
          </p:spPr>
          <p:txBody>
            <a:bodyPr wrap="none" rtlCol="0">
              <a:spAutoFit/>
            </a:bodyPr>
            <a:lstStyle/>
            <a:p>
              <a:pPr defTabSz="685800"/>
              <a:r>
                <a:rPr lang="en-US" dirty="0">
                  <a:solidFill>
                    <a:srgbClr val="092A41"/>
                  </a:solidFill>
                  <a:latin typeface="Arial" panose="020B0604020202020204" pitchFamily="34" charset="0"/>
                  <a:cs typeface="Arial" panose="020B0604020202020204" pitchFamily="34" charset="0"/>
                </a:rPr>
                <a:t>Description</a:t>
              </a:r>
            </a:p>
          </p:txBody>
        </p:sp>
        <p:sp>
          <p:nvSpPr>
            <p:cNvPr id="8" name="TextBox 7">
              <a:extLst>
                <a:ext uri="{FF2B5EF4-FFF2-40B4-BE49-F238E27FC236}">
                  <a16:creationId xmlns:a16="http://schemas.microsoft.com/office/drawing/2014/main" id="{F8F243D8-ABBD-43D0-AFA5-80ED38EB3156}"/>
                </a:ext>
              </a:extLst>
            </p:cNvPr>
            <p:cNvSpPr txBox="1"/>
            <p:nvPr/>
          </p:nvSpPr>
          <p:spPr>
            <a:xfrm rot="16200000">
              <a:off x="-67224" y="5219883"/>
              <a:ext cx="984705" cy="368944"/>
            </a:xfrm>
            <a:prstGeom prst="rect">
              <a:avLst/>
            </a:prstGeom>
            <a:noFill/>
          </p:spPr>
          <p:txBody>
            <a:bodyPr wrap="none" rtlCol="0">
              <a:spAutoFit/>
            </a:bodyPr>
            <a:lstStyle/>
            <a:p>
              <a:pPr defTabSz="685800"/>
              <a:r>
                <a:rPr lang="en-US" dirty="0">
                  <a:solidFill>
                    <a:srgbClr val="092A41"/>
                  </a:solidFill>
                  <a:latin typeface="Arial" panose="020B0604020202020204" pitchFamily="34" charset="0"/>
                  <a:cs typeface="Arial" panose="020B0604020202020204" pitchFamily="34" charset="0"/>
                </a:rPr>
                <a:t>Example</a:t>
              </a:r>
            </a:p>
          </p:txBody>
        </p:sp>
      </p:grpSp>
    </p:spTree>
    <p:extLst>
      <p:ext uri="{BB962C8B-B14F-4D97-AF65-F5344CB8AC3E}">
        <p14:creationId xmlns:p14="http://schemas.microsoft.com/office/powerpoint/2010/main" val="30377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7581</TotalTime>
  <Words>1779</Words>
  <Application>Microsoft Office PowerPoint</Application>
  <PresentationFormat>Widescreen</PresentationFormat>
  <Paragraphs>261</Paragraphs>
  <Slides>21</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Narrow</vt:lpstr>
      <vt:lpstr>Calibri</vt:lpstr>
      <vt:lpstr>Calibri Light</vt:lpstr>
      <vt:lpstr>Roboto</vt:lpstr>
      <vt:lpstr>Wingdings</vt:lpstr>
      <vt:lpstr>Office Theme</vt:lpstr>
      <vt:lpstr>Performance Measures</vt:lpstr>
      <vt:lpstr>Learning Objectives</vt:lpstr>
      <vt:lpstr>Performance Management  vs. Performance Measurement</vt:lpstr>
      <vt:lpstr>Officially…</vt:lpstr>
      <vt:lpstr>But Really…</vt:lpstr>
      <vt:lpstr>A Few Examples</vt:lpstr>
      <vt:lpstr>Officially…</vt:lpstr>
      <vt:lpstr>But Really…</vt:lpstr>
      <vt:lpstr>What are Performance Measures?</vt:lpstr>
      <vt:lpstr>Lifecycle of Performance Management</vt:lpstr>
      <vt:lpstr>Performance Management Applications</vt:lpstr>
      <vt:lpstr>Planning for Performance Measurement</vt:lpstr>
      <vt:lpstr>Implementing Performance Measurement</vt:lpstr>
      <vt:lpstr>What is the PMT?</vt:lpstr>
      <vt:lpstr>Grants Management System</vt:lpstr>
      <vt:lpstr>Quick Reference Reporting Schedule I</vt:lpstr>
      <vt:lpstr>Quick Reference Reporting Schedule II </vt:lpstr>
      <vt:lpstr>Enhancing Data Quality</vt:lpstr>
      <vt:lpstr>What We Do With the Data</vt:lpstr>
      <vt:lpstr>Resources </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Office of Juvenile Justice and Delinquency Prevention Tribal Youth Training and Technical Assistance Center</dc:title>
  <dc:creator>Lovell, Gandra A (HSC)</dc:creator>
  <cp:lastModifiedBy>Williams, Michael</cp:lastModifiedBy>
  <cp:revision>216</cp:revision>
  <dcterms:created xsi:type="dcterms:W3CDTF">2017-08-23T18:15:17Z</dcterms:created>
  <dcterms:modified xsi:type="dcterms:W3CDTF">2020-03-03T13:11:37Z</dcterms:modified>
</cp:coreProperties>
</file>